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3" r:id="rId3"/>
    <p:sldId id="275" r:id="rId4"/>
    <p:sldId id="276" r:id="rId5"/>
    <p:sldId id="274" r:id="rId6"/>
    <p:sldId id="277" r:id="rId7"/>
    <p:sldId id="284" r:id="rId8"/>
    <p:sldId id="283" r:id="rId9"/>
    <p:sldId id="282" r:id="rId10"/>
    <p:sldId id="281" r:id="rId11"/>
    <p:sldId id="280" r:id="rId12"/>
    <p:sldId id="279" r:id="rId13"/>
    <p:sldId id="278" r:id="rId14"/>
    <p:sldId id="289" r:id="rId15"/>
    <p:sldId id="286" r:id="rId16"/>
    <p:sldId id="287" r:id="rId17"/>
    <p:sldId id="288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57" r:id="rId28"/>
    <p:sldId id="258" r:id="rId29"/>
    <p:sldId id="259" r:id="rId30"/>
    <p:sldId id="260" r:id="rId31"/>
    <p:sldId id="261" r:id="rId32"/>
    <p:sldId id="265" r:id="rId33"/>
    <p:sldId id="264" r:id="rId34"/>
    <p:sldId id="262" r:id="rId35"/>
    <p:sldId id="266" r:id="rId36"/>
    <p:sldId id="267" r:id="rId37"/>
    <p:sldId id="268" r:id="rId38"/>
    <p:sldId id="269" r:id="rId39"/>
    <p:sldId id="270" r:id="rId40"/>
    <p:sldId id="271" r:id="rId41"/>
    <p:sldId id="272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3"/>
    <p:restoredTop sz="96291"/>
  </p:normalViewPr>
  <p:slideViewPr>
    <p:cSldViewPr snapToGrid="0" snapToObjects="1">
      <p:cViewPr>
        <p:scale>
          <a:sx n="110" d="100"/>
          <a:sy n="110" d="100"/>
        </p:scale>
        <p:origin x="480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8/28/20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54.png"/><Relationship Id="rId7" Type="http://schemas.openxmlformats.org/officeDocument/2006/relationships/image" Target="../media/image10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55.png"/><Relationship Id="rId4" Type="http://schemas.openxmlformats.org/officeDocument/2006/relationships/image" Target="../media/image710.png"/><Relationship Id="rId9" Type="http://schemas.openxmlformats.org/officeDocument/2006/relationships/image" Target="../media/image1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EA - Accueil - De la recherche à l'industrie">
            <a:extLst>
              <a:ext uri="{FF2B5EF4-FFF2-40B4-BE49-F238E27FC236}">
                <a16:creationId xmlns:a16="http://schemas.microsoft.com/office/drawing/2014/main" id="{8FD2E05D-EFC3-CD4F-BF81-88CEAAD55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323324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versité Paris-Sud - 883 Photos - 16 Reviews - Community College -">
            <a:extLst>
              <a:ext uri="{FF2B5EF4-FFF2-40B4-BE49-F238E27FC236}">
                <a16:creationId xmlns:a16="http://schemas.microsoft.com/office/drawing/2014/main" id="{9C62EB43-C5D9-1A4F-922E-7A8587737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9700" y="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edia Tweets by eBOSS (@eBOSSurvey) | Twitter">
            <a:extLst>
              <a:ext uri="{FF2B5EF4-FFF2-40B4-BE49-F238E27FC236}">
                <a16:creationId xmlns:a16="http://schemas.microsoft.com/office/drawing/2014/main" id="{FD8E1E95-E2DF-4144-A087-21345F8EA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6570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ark Energy Spectroscopic Instrument (DESI)">
            <a:extLst>
              <a:ext uri="{FF2B5EF4-FFF2-40B4-BE49-F238E27FC236}">
                <a16:creationId xmlns:a16="http://schemas.microsoft.com/office/drawing/2014/main" id="{F908FF3C-ECA3-C24B-AC81-3E05CB8DC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342" y="4970132"/>
            <a:ext cx="2318657" cy="188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4DEC31-30CF-9A4C-BB55-14C5D8DC3E0E}"/>
              </a:ext>
            </a:extLst>
          </p:cNvPr>
          <p:cNvSpPr txBox="1"/>
          <p:nvPr/>
        </p:nvSpPr>
        <p:spPr>
          <a:xfrm>
            <a:off x="2303936" y="2225325"/>
            <a:ext cx="758412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3200" dirty="0"/>
              <a:t>Les forêts Ly</a:t>
            </a:r>
            <a:r>
              <a:rPr lang="fr-FR" sz="3600" dirty="0"/>
              <a:t>⍺</a:t>
            </a:r>
            <a:r>
              <a:rPr lang="fr-FR" sz="3200" dirty="0"/>
              <a:t> du relevé </a:t>
            </a:r>
            <a:r>
              <a:rPr lang="fr-FR" sz="3200" dirty="0" err="1"/>
              <a:t>eBOSS</a:t>
            </a:r>
            <a:r>
              <a:rPr lang="fr-FR" sz="3200" dirty="0"/>
              <a:t>:</a:t>
            </a:r>
          </a:p>
          <a:p>
            <a:pPr algn="r"/>
            <a:r>
              <a:rPr lang="fr-FR" sz="3200" dirty="0"/>
              <a:t>comprendre les fonctions de corrélation</a:t>
            </a:r>
          </a:p>
          <a:p>
            <a:pPr algn="r"/>
            <a:r>
              <a:rPr lang="fr-FR" sz="3200" dirty="0"/>
              <a:t> et les systématiques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7BDFC-0FEC-D743-BB5E-4FC5FE2694F0}"/>
              </a:ext>
            </a:extLst>
          </p:cNvPr>
          <p:cNvSpPr txBox="1"/>
          <p:nvPr/>
        </p:nvSpPr>
        <p:spPr>
          <a:xfrm>
            <a:off x="2626640" y="5406952"/>
            <a:ext cx="2308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Thomas Etourneau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3072FC-6492-1A4C-B469-97B3CFC103F3}"/>
              </a:ext>
            </a:extLst>
          </p:cNvPr>
          <p:cNvSpPr txBox="1"/>
          <p:nvPr/>
        </p:nvSpPr>
        <p:spPr>
          <a:xfrm>
            <a:off x="6851155" y="5406952"/>
            <a:ext cx="2714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Le 24 septembre 2020</a:t>
            </a:r>
          </a:p>
        </p:txBody>
      </p:sp>
    </p:spTree>
    <p:extLst>
      <p:ext uri="{BB962C8B-B14F-4D97-AF65-F5344CB8AC3E}">
        <p14:creationId xmlns:p14="http://schemas.microsoft.com/office/powerpoint/2010/main" val="3903193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D9EA8F13-5D4C-F94A-87D9-BF00508C18CD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3785A2-9EC5-854C-AFEF-C3AF57623A1E}"/>
              </a:ext>
            </a:extLst>
          </p:cNvPr>
          <p:cNvSpPr txBox="1"/>
          <p:nvPr/>
        </p:nvSpPr>
        <p:spPr>
          <a:xfrm>
            <a:off x="5716402" y="530384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+7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E331B6D-7B1B-304B-B768-F8F67CB99AD5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E331B6D-7B1B-304B-B768-F8F67CB99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90">
            <a:extLst>
              <a:ext uri="{FF2B5EF4-FFF2-40B4-BE49-F238E27FC236}">
                <a16:creationId xmlns:a16="http://schemas.microsoft.com/office/drawing/2014/main" id="{3399CA1B-1C0D-EE4F-8A72-9A58E24F46CC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EAE6BD85-4F4B-3D4E-AE77-492F12978D0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7605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0C5515D-6623-9B46-8D8F-1C207410DE99}"/>
              </a:ext>
            </a:extLst>
          </p:cNvPr>
          <p:cNvCxnSpPr>
            <a:cxnSpLocks/>
          </p:cNvCxnSpPr>
          <p:nvPr/>
        </p:nvCxnSpPr>
        <p:spPr>
          <a:xfrm flipH="1">
            <a:off x="3400404" y="4804631"/>
            <a:ext cx="987420" cy="170937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B8D4F97-97E7-BA4F-9C89-A9AEED66C303}"/>
              </a:ext>
            </a:extLst>
          </p:cNvPr>
          <p:cNvCxnSpPr>
            <a:cxnSpLocks/>
          </p:cNvCxnSpPr>
          <p:nvPr/>
        </p:nvCxnSpPr>
        <p:spPr>
          <a:xfrm flipH="1">
            <a:off x="1050130" y="6514010"/>
            <a:ext cx="2323294" cy="241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0015014-EB90-844A-8A5D-EC50C342F2C2}"/>
              </a:ext>
            </a:extLst>
          </p:cNvPr>
          <p:cNvCxnSpPr>
            <a:cxnSpLocks/>
          </p:cNvCxnSpPr>
          <p:nvPr/>
        </p:nvCxnSpPr>
        <p:spPr>
          <a:xfrm flipH="1">
            <a:off x="1075908" y="5045062"/>
            <a:ext cx="1989569" cy="14759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8B9F4AE-C349-594E-BEE4-ABC7AEAA1160}"/>
              </a:ext>
            </a:extLst>
          </p:cNvPr>
          <p:cNvCxnSpPr>
            <a:cxnSpLocks/>
          </p:cNvCxnSpPr>
          <p:nvPr/>
        </p:nvCxnSpPr>
        <p:spPr>
          <a:xfrm flipH="1">
            <a:off x="1056559" y="4652990"/>
            <a:ext cx="1437113" cy="183915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BC5A349-FF8B-1C44-A423-3C8DEE613496}"/>
              </a:ext>
            </a:extLst>
          </p:cNvPr>
          <p:cNvCxnSpPr>
            <a:cxnSpLocks/>
            <a:stCxn id="49" idx="0"/>
          </p:cNvCxnSpPr>
          <p:nvPr/>
        </p:nvCxnSpPr>
        <p:spPr>
          <a:xfrm>
            <a:off x="2513163" y="4728278"/>
            <a:ext cx="877061" cy="178583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7E2CD8-536E-3F45-AD78-32089CBB03CD}"/>
              </a:ext>
            </a:extLst>
          </p:cNvPr>
          <p:cNvCxnSpPr/>
          <p:nvPr/>
        </p:nvCxnSpPr>
        <p:spPr>
          <a:xfrm flipV="1">
            <a:off x="6490004" y="599270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AFE3FD8-BDEE-EE45-ADF1-22B495AF593D}"/>
              </a:ext>
            </a:extLst>
          </p:cNvPr>
          <p:cNvCxnSpPr>
            <a:cxnSpLocks/>
          </p:cNvCxnSpPr>
          <p:nvPr/>
        </p:nvCxnSpPr>
        <p:spPr>
          <a:xfrm flipV="1">
            <a:off x="6490004" y="5722515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CC0123B-E754-994A-9591-7D25EBC0C7CD}"/>
              </a:ext>
            </a:extLst>
          </p:cNvPr>
          <p:cNvCxnSpPr/>
          <p:nvPr/>
        </p:nvCxnSpPr>
        <p:spPr>
          <a:xfrm flipV="1">
            <a:off x="6490004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EDD5BDC-7177-BF4F-8D20-0C54BB285DFE}"/>
              </a:ext>
            </a:extLst>
          </p:cNvPr>
          <p:cNvCxnSpPr/>
          <p:nvPr/>
        </p:nvCxnSpPr>
        <p:spPr>
          <a:xfrm flipV="1">
            <a:off x="6490004" y="5218815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DD8CDD0-0880-C246-AE2D-545B1315346E}"/>
              </a:ext>
            </a:extLst>
          </p:cNvPr>
          <p:cNvCxnSpPr/>
          <p:nvPr/>
        </p:nvCxnSpPr>
        <p:spPr>
          <a:xfrm flipV="1">
            <a:off x="6490311" y="496168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3D26521-7D9B-8A49-86D6-2F0B113465B3}"/>
              </a:ext>
            </a:extLst>
          </p:cNvPr>
          <p:cNvCxnSpPr>
            <a:cxnSpLocks/>
          </p:cNvCxnSpPr>
          <p:nvPr/>
        </p:nvCxnSpPr>
        <p:spPr>
          <a:xfrm>
            <a:off x="6119391" y="49570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AEF27832-FC4E-0748-B8F2-55336E869F02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9BAEC7-E982-D14D-8DAB-41E82B7B9F6B}"/>
              </a:ext>
            </a:extLst>
          </p:cNvPr>
          <p:cNvSpPr txBox="1"/>
          <p:nvPr/>
        </p:nvSpPr>
        <p:spPr>
          <a:xfrm>
            <a:off x="6086639" y="544627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79BFE2A-D18B-9945-93EF-EBB63BCBAF3C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79BFE2A-D18B-9945-93EF-EBB63BCBA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C66B2D09-F151-9949-AD47-1FE83A9F7D89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1ABCD8EC-A73B-F44C-AEDA-4D8565A4021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9901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0C5515D-6623-9B46-8D8F-1C207410DE99}"/>
              </a:ext>
            </a:extLst>
          </p:cNvPr>
          <p:cNvCxnSpPr>
            <a:cxnSpLocks/>
          </p:cNvCxnSpPr>
          <p:nvPr/>
        </p:nvCxnSpPr>
        <p:spPr>
          <a:xfrm flipH="1">
            <a:off x="3400404" y="4804631"/>
            <a:ext cx="987420" cy="170937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B8D4F97-97E7-BA4F-9C89-A9AEED66C303}"/>
              </a:ext>
            </a:extLst>
          </p:cNvPr>
          <p:cNvCxnSpPr>
            <a:cxnSpLocks/>
          </p:cNvCxnSpPr>
          <p:nvPr/>
        </p:nvCxnSpPr>
        <p:spPr>
          <a:xfrm flipH="1">
            <a:off x="1050130" y="6514010"/>
            <a:ext cx="2323294" cy="241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0015014-EB90-844A-8A5D-EC50C342F2C2}"/>
              </a:ext>
            </a:extLst>
          </p:cNvPr>
          <p:cNvCxnSpPr>
            <a:cxnSpLocks/>
          </p:cNvCxnSpPr>
          <p:nvPr/>
        </p:nvCxnSpPr>
        <p:spPr>
          <a:xfrm flipH="1">
            <a:off x="1075908" y="5045062"/>
            <a:ext cx="1989569" cy="14759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8B9F4AE-C349-594E-BEE4-ABC7AEAA1160}"/>
              </a:ext>
            </a:extLst>
          </p:cNvPr>
          <p:cNvCxnSpPr>
            <a:cxnSpLocks/>
          </p:cNvCxnSpPr>
          <p:nvPr/>
        </p:nvCxnSpPr>
        <p:spPr>
          <a:xfrm flipH="1">
            <a:off x="1056559" y="4652990"/>
            <a:ext cx="1437113" cy="183915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BC5A349-FF8B-1C44-A423-3C8DEE613496}"/>
              </a:ext>
            </a:extLst>
          </p:cNvPr>
          <p:cNvCxnSpPr>
            <a:cxnSpLocks/>
            <a:stCxn id="49" idx="0"/>
          </p:cNvCxnSpPr>
          <p:nvPr/>
        </p:nvCxnSpPr>
        <p:spPr>
          <a:xfrm>
            <a:off x="2513163" y="4728278"/>
            <a:ext cx="877061" cy="178583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9944B14-C681-4F46-B16F-C446CCAE7924}"/>
              </a:ext>
            </a:extLst>
          </p:cNvPr>
          <p:cNvCxnSpPr>
            <a:cxnSpLocks/>
            <a:stCxn id="60" idx="3"/>
          </p:cNvCxnSpPr>
          <p:nvPr/>
        </p:nvCxnSpPr>
        <p:spPr>
          <a:xfrm flipH="1">
            <a:off x="1614966" y="4852620"/>
            <a:ext cx="2699491" cy="980334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4222C52-3E8E-E049-BAF3-13B7A697F203}"/>
              </a:ext>
            </a:extLst>
          </p:cNvPr>
          <p:cNvCxnSpPr>
            <a:cxnSpLocks/>
          </p:cNvCxnSpPr>
          <p:nvPr/>
        </p:nvCxnSpPr>
        <p:spPr>
          <a:xfrm flipH="1" flipV="1">
            <a:off x="1174608" y="4940764"/>
            <a:ext cx="2215333" cy="157522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91107B3-E59F-0D44-8686-BC17E460DFBC}"/>
              </a:ext>
            </a:extLst>
          </p:cNvPr>
          <p:cNvCxnSpPr>
            <a:cxnSpLocks/>
          </p:cNvCxnSpPr>
          <p:nvPr/>
        </p:nvCxnSpPr>
        <p:spPr>
          <a:xfrm flipH="1">
            <a:off x="1203980" y="4804194"/>
            <a:ext cx="3185205" cy="143359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7E2CD8-536E-3F45-AD78-32089CBB03CD}"/>
              </a:ext>
            </a:extLst>
          </p:cNvPr>
          <p:cNvCxnSpPr/>
          <p:nvPr/>
        </p:nvCxnSpPr>
        <p:spPr>
          <a:xfrm flipV="1">
            <a:off x="6490004" y="599270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AFE3FD8-BDEE-EE45-ADF1-22B495AF593D}"/>
              </a:ext>
            </a:extLst>
          </p:cNvPr>
          <p:cNvCxnSpPr>
            <a:cxnSpLocks/>
          </p:cNvCxnSpPr>
          <p:nvPr/>
        </p:nvCxnSpPr>
        <p:spPr>
          <a:xfrm flipV="1">
            <a:off x="6490004" y="5722515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CC0123B-E754-994A-9591-7D25EBC0C7CD}"/>
              </a:ext>
            </a:extLst>
          </p:cNvPr>
          <p:cNvCxnSpPr/>
          <p:nvPr/>
        </p:nvCxnSpPr>
        <p:spPr>
          <a:xfrm flipV="1">
            <a:off x="6490004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EDD5BDC-7177-BF4F-8D20-0C54BB285DFE}"/>
              </a:ext>
            </a:extLst>
          </p:cNvPr>
          <p:cNvCxnSpPr/>
          <p:nvPr/>
        </p:nvCxnSpPr>
        <p:spPr>
          <a:xfrm flipV="1">
            <a:off x="6490004" y="5218815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DD8CDD0-0880-C246-AE2D-545B1315346E}"/>
              </a:ext>
            </a:extLst>
          </p:cNvPr>
          <p:cNvCxnSpPr/>
          <p:nvPr/>
        </p:nvCxnSpPr>
        <p:spPr>
          <a:xfrm flipV="1">
            <a:off x="6490311" y="496168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3D26521-7D9B-8A49-86D6-2F0B113465B3}"/>
              </a:ext>
            </a:extLst>
          </p:cNvPr>
          <p:cNvCxnSpPr>
            <a:cxnSpLocks/>
          </p:cNvCxnSpPr>
          <p:nvPr/>
        </p:nvCxnSpPr>
        <p:spPr>
          <a:xfrm>
            <a:off x="6119391" y="49570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57F91886-3751-C04A-97AD-9484CDDD9C53}"/>
              </a:ext>
            </a:extLst>
          </p:cNvPr>
          <p:cNvCxnSpPr>
            <a:cxnSpLocks/>
          </p:cNvCxnSpPr>
          <p:nvPr/>
        </p:nvCxnSpPr>
        <p:spPr>
          <a:xfrm flipV="1">
            <a:off x="6866422" y="597784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ECBCC1BF-6884-7C47-B2CE-85057C58535B}"/>
              </a:ext>
            </a:extLst>
          </p:cNvPr>
          <p:cNvCxnSpPr/>
          <p:nvPr/>
        </p:nvCxnSpPr>
        <p:spPr>
          <a:xfrm flipV="1">
            <a:off x="6866422" y="572948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B4692466-0E75-AB49-A6E8-EA9B56031B69}"/>
              </a:ext>
            </a:extLst>
          </p:cNvPr>
          <p:cNvCxnSpPr/>
          <p:nvPr/>
        </p:nvCxnSpPr>
        <p:spPr>
          <a:xfrm flipV="1">
            <a:off x="6866422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15B8F8C-121B-4443-A70C-D551EAE94CD4}"/>
              </a:ext>
            </a:extLst>
          </p:cNvPr>
          <p:cNvCxnSpPr>
            <a:cxnSpLocks/>
          </p:cNvCxnSpPr>
          <p:nvPr/>
        </p:nvCxnSpPr>
        <p:spPr>
          <a:xfrm>
            <a:off x="6488288" y="5474148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8E6D418-D36C-4244-8A4D-22E4DA50FA10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72EFC1-0474-2F44-9E21-D58A741129FF}"/>
              </a:ext>
            </a:extLst>
          </p:cNvPr>
          <p:cNvSpPr txBox="1"/>
          <p:nvPr/>
        </p:nvSpPr>
        <p:spPr>
          <a:xfrm>
            <a:off x="6478187" y="568856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162A0B1-DB38-0B44-A61C-A83D90E5ABBA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162A0B1-DB38-0B44-A61C-A83D90E5A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6EBA711A-6863-6A46-85B5-FF4869A10CC9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267A749A-40D7-FC49-AE88-29A6FB1D9A69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3361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AE2FDFC-CF92-334D-83A2-0229D443A533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AE2FDFC-CF92-334D-83A2-0229D443A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0C5515D-6623-9B46-8D8F-1C207410DE99}"/>
              </a:ext>
            </a:extLst>
          </p:cNvPr>
          <p:cNvCxnSpPr>
            <a:cxnSpLocks/>
          </p:cNvCxnSpPr>
          <p:nvPr/>
        </p:nvCxnSpPr>
        <p:spPr>
          <a:xfrm flipH="1">
            <a:off x="3400404" y="4804631"/>
            <a:ext cx="987420" cy="170937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B8D4F97-97E7-BA4F-9C89-A9AEED66C303}"/>
              </a:ext>
            </a:extLst>
          </p:cNvPr>
          <p:cNvCxnSpPr>
            <a:cxnSpLocks/>
          </p:cNvCxnSpPr>
          <p:nvPr/>
        </p:nvCxnSpPr>
        <p:spPr>
          <a:xfrm flipH="1">
            <a:off x="1050130" y="6514010"/>
            <a:ext cx="2323294" cy="241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0015014-EB90-844A-8A5D-EC50C342F2C2}"/>
              </a:ext>
            </a:extLst>
          </p:cNvPr>
          <p:cNvCxnSpPr>
            <a:cxnSpLocks/>
          </p:cNvCxnSpPr>
          <p:nvPr/>
        </p:nvCxnSpPr>
        <p:spPr>
          <a:xfrm flipH="1">
            <a:off x="1075908" y="5045062"/>
            <a:ext cx="1989569" cy="14759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8B9F4AE-C349-594E-BEE4-ABC7AEAA1160}"/>
              </a:ext>
            </a:extLst>
          </p:cNvPr>
          <p:cNvCxnSpPr>
            <a:cxnSpLocks/>
          </p:cNvCxnSpPr>
          <p:nvPr/>
        </p:nvCxnSpPr>
        <p:spPr>
          <a:xfrm flipH="1">
            <a:off x="1056559" y="4652990"/>
            <a:ext cx="1437113" cy="183915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BC5A349-FF8B-1C44-A423-3C8DEE613496}"/>
              </a:ext>
            </a:extLst>
          </p:cNvPr>
          <p:cNvCxnSpPr>
            <a:cxnSpLocks/>
            <a:stCxn id="49" idx="0"/>
          </p:cNvCxnSpPr>
          <p:nvPr/>
        </p:nvCxnSpPr>
        <p:spPr>
          <a:xfrm>
            <a:off x="2513163" y="4728278"/>
            <a:ext cx="877061" cy="178583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9944B14-C681-4F46-B16F-C446CCAE7924}"/>
              </a:ext>
            </a:extLst>
          </p:cNvPr>
          <p:cNvCxnSpPr>
            <a:cxnSpLocks/>
            <a:stCxn id="60" idx="3"/>
          </p:cNvCxnSpPr>
          <p:nvPr/>
        </p:nvCxnSpPr>
        <p:spPr>
          <a:xfrm flipH="1">
            <a:off x="1614966" y="4852620"/>
            <a:ext cx="2699491" cy="980334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4222C52-3E8E-E049-BAF3-13B7A697F203}"/>
              </a:ext>
            </a:extLst>
          </p:cNvPr>
          <p:cNvCxnSpPr>
            <a:cxnSpLocks/>
          </p:cNvCxnSpPr>
          <p:nvPr/>
        </p:nvCxnSpPr>
        <p:spPr>
          <a:xfrm flipH="1" flipV="1">
            <a:off x="1174608" y="4940764"/>
            <a:ext cx="2215333" cy="157522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7291234-4A76-3A47-AF94-09A649A52DAF}"/>
              </a:ext>
            </a:extLst>
          </p:cNvPr>
          <p:cNvCxnSpPr>
            <a:cxnSpLocks/>
          </p:cNvCxnSpPr>
          <p:nvPr/>
        </p:nvCxnSpPr>
        <p:spPr>
          <a:xfrm flipH="1">
            <a:off x="1046758" y="4801193"/>
            <a:ext cx="3341066" cy="1717986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91107B3-E59F-0D44-8686-BC17E460DFBC}"/>
              </a:ext>
            </a:extLst>
          </p:cNvPr>
          <p:cNvCxnSpPr>
            <a:cxnSpLocks/>
          </p:cNvCxnSpPr>
          <p:nvPr/>
        </p:nvCxnSpPr>
        <p:spPr>
          <a:xfrm flipH="1">
            <a:off x="1203980" y="4804194"/>
            <a:ext cx="3185205" cy="143359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7E2CD8-536E-3F45-AD78-32089CBB03CD}"/>
              </a:ext>
            </a:extLst>
          </p:cNvPr>
          <p:cNvCxnSpPr/>
          <p:nvPr/>
        </p:nvCxnSpPr>
        <p:spPr>
          <a:xfrm flipV="1">
            <a:off x="6490004" y="599270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AFE3FD8-BDEE-EE45-ADF1-22B495AF593D}"/>
              </a:ext>
            </a:extLst>
          </p:cNvPr>
          <p:cNvCxnSpPr>
            <a:cxnSpLocks/>
          </p:cNvCxnSpPr>
          <p:nvPr/>
        </p:nvCxnSpPr>
        <p:spPr>
          <a:xfrm flipV="1">
            <a:off x="6490004" y="5722515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CC0123B-E754-994A-9591-7D25EBC0C7CD}"/>
              </a:ext>
            </a:extLst>
          </p:cNvPr>
          <p:cNvCxnSpPr/>
          <p:nvPr/>
        </p:nvCxnSpPr>
        <p:spPr>
          <a:xfrm flipV="1">
            <a:off x="6490004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EDD5BDC-7177-BF4F-8D20-0C54BB285DFE}"/>
              </a:ext>
            </a:extLst>
          </p:cNvPr>
          <p:cNvCxnSpPr/>
          <p:nvPr/>
        </p:nvCxnSpPr>
        <p:spPr>
          <a:xfrm flipV="1">
            <a:off x="6490004" y="5218815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DD8CDD0-0880-C246-AE2D-545B1315346E}"/>
              </a:ext>
            </a:extLst>
          </p:cNvPr>
          <p:cNvCxnSpPr/>
          <p:nvPr/>
        </p:nvCxnSpPr>
        <p:spPr>
          <a:xfrm flipV="1">
            <a:off x="6490311" y="496168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3D26521-7D9B-8A49-86D6-2F0B113465B3}"/>
              </a:ext>
            </a:extLst>
          </p:cNvPr>
          <p:cNvCxnSpPr>
            <a:cxnSpLocks/>
          </p:cNvCxnSpPr>
          <p:nvPr/>
        </p:nvCxnSpPr>
        <p:spPr>
          <a:xfrm>
            <a:off x="6119391" y="49570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57F91886-3751-C04A-97AD-9484CDDD9C53}"/>
              </a:ext>
            </a:extLst>
          </p:cNvPr>
          <p:cNvCxnSpPr>
            <a:cxnSpLocks/>
          </p:cNvCxnSpPr>
          <p:nvPr/>
        </p:nvCxnSpPr>
        <p:spPr>
          <a:xfrm flipV="1">
            <a:off x="6866422" y="597784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ECBCC1BF-6884-7C47-B2CE-85057C58535B}"/>
              </a:ext>
            </a:extLst>
          </p:cNvPr>
          <p:cNvCxnSpPr/>
          <p:nvPr/>
        </p:nvCxnSpPr>
        <p:spPr>
          <a:xfrm flipV="1">
            <a:off x="6866422" y="572948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B4692466-0E75-AB49-A6E8-EA9B56031B69}"/>
              </a:ext>
            </a:extLst>
          </p:cNvPr>
          <p:cNvCxnSpPr/>
          <p:nvPr/>
        </p:nvCxnSpPr>
        <p:spPr>
          <a:xfrm flipV="1">
            <a:off x="6866422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15B8F8C-121B-4443-A70C-D551EAE94CD4}"/>
              </a:ext>
            </a:extLst>
          </p:cNvPr>
          <p:cNvCxnSpPr>
            <a:cxnSpLocks/>
          </p:cNvCxnSpPr>
          <p:nvPr/>
        </p:nvCxnSpPr>
        <p:spPr>
          <a:xfrm>
            <a:off x="6488288" y="5474148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47D71CE-2727-8548-BF3E-7A88AD75EC3B}"/>
              </a:ext>
            </a:extLst>
          </p:cNvPr>
          <p:cNvCxnSpPr>
            <a:cxnSpLocks/>
          </p:cNvCxnSpPr>
          <p:nvPr/>
        </p:nvCxnSpPr>
        <p:spPr>
          <a:xfrm>
            <a:off x="6874704" y="59927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45C6691-05C7-8B4A-94CC-FD582E8C3A68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7C2E01F-9510-4A4C-A937-29FA0D851776}"/>
              </a:ext>
            </a:extLst>
          </p:cNvPr>
          <p:cNvSpPr txBox="1"/>
          <p:nvPr/>
        </p:nvSpPr>
        <p:spPr>
          <a:xfrm>
            <a:off x="6808037" y="59550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+1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A7736D8-8A7A-B246-BF7F-E821316A8B83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5557A6A9-C8BD-3641-A483-E165A806AAC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3398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DB7CE0-4A0C-FB4D-92B9-D211EE409B57}"/>
              </a:ext>
            </a:extLst>
          </p:cNvPr>
          <p:cNvGrpSpPr/>
          <p:nvPr/>
        </p:nvGrpSpPr>
        <p:grpSpPr>
          <a:xfrm>
            <a:off x="4504270" y="839418"/>
            <a:ext cx="7687730" cy="3429000"/>
            <a:chOff x="335666" y="2560677"/>
            <a:chExt cx="9144000" cy="35189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CA7298-295C-C948-A47C-31DE63B7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666" y="2560677"/>
              <a:ext cx="9144000" cy="35189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612C81-E8B0-984D-9447-36FE9D9B8643}"/>
                </a:ext>
              </a:extLst>
            </p:cNvPr>
            <p:cNvSpPr txBox="1"/>
            <p:nvPr/>
          </p:nvSpPr>
          <p:spPr>
            <a:xfrm>
              <a:off x="6096000" y="3059668"/>
              <a:ext cx="2725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spectre de QSO à z = 3.5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7B02D9-9D27-7C4D-88CD-C668C267E182}"/>
                  </a:ext>
                </a:extLst>
              </p:cNvPr>
              <p:cNvSpPr txBox="1"/>
              <p:nvPr/>
            </p:nvSpPr>
            <p:spPr>
              <a:xfrm>
                <a:off x="212870" y="3171645"/>
                <a:ext cx="4645824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Avantages 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traceur à grand </a:t>
                </a:r>
                <a:r>
                  <a:rPr lang="fr-FR" sz="2000" dirty="0" err="1"/>
                  <a:t>redshift</a:t>
                </a:r>
                <a:r>
                  <a:rPr lang="fr-FR" sz="2000" dirty="0"/>
                  <a:t> (z &gt; 2)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accès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−1</m:t>
                    </m:r>
                  </m:oMath>
                </a14:m>
                <a:endParaRPr lang="fr-FR" sz="2000" dirty="0"/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pas besoin de relevé homogène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signal fort le long de la ligne de visé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7B02D9-9D27-7C4D-88CD-C668C267E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3171645"/>
                <a:ext cx="4645824" cy="1631216"/>
              </a:xfrm>
              <a:prstGeom prst="rect">
                <a:avLst/>
              </a:prstGeom>
              <a:blipFill>
                <a:blip r:embed="rId3"/>
                <a:stretch>
                  <a:fillRect l="-1362" t="-1550" r="-272" b="-620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62DB8C-FF26-D14C-8706-8437F8348DA6}"/>
                  </a:ext>
                </a:extLst>
              </p:cNvPr>
              <p:cNvSpPr txBox="1"/>
              <p:nvPr/>
            </p:nvSpPr>
            <p:spPr>
              <a:xfrm>
                <a:off x="574674" y="5169785"/>
                <a:ext cx="4645824" cy="755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0" dirty="0"/>
                  <a:t>fraction flux </a:t>
                </a:r>
                <a:r>
                  <a:rPr lang="en-US" sz="2000" b="0" dirty="0" err="1"/>
                  <a:t>transmise</a:t>
                </a:r>
                <a:r>
                  <a:rPr lang="en-US" sz="2000" b="0" dirty="0"/>
                  <a:t> 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r>
                  <a:rPr lang="fr-FR" sz="2000" dirty="0">
                    <a:ea typeface="Cambria Math" panose="02040503050406030204" pitchFamily="18" charset="0"/>
                  </a:rPr>
                  <a:t>profondeur optique :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𝑑𝑙</m:t>
                        </m:r>
                      </m:e>
                    </m:nary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62DB8C-FF26-D14C-8706-8437F8348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74" y="5169785"/>
                <a:ext cx="4645824" cy="755400"/>
              </a:xfrm>
              <a:prstGeom prst="rect">
                <a:avLst/>
              </a:prstGeom>
              <a:blipFill>
                <a:blip r:embed="rId4"/>
                <a:stretch>
                  <a:fillRect l="-1090" t="-40984" b="-1114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094026-98B2-4043-8FC7-F093E23867AE}"/>
                  </a:ext>
                </a:extLst>
              </p:cNvPr>
              <p:cNvSpPr txBox="1"/>
              <p:nvPr/>
            </p:nvSpPr>
            <p:spPr>
              <a:xfrm>
                <a:off x="6096000" y="5145778"/>
                <a:ext cx="6070636" cy="14788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𝐿𝑦</m:t>
                                </m:r>
                                <m: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⍺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𝑚𝑎𝑡𝑖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dirty="0"/>
                  <a:t> ~ 0.15		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𝑄𝑆𝑂</m:t>
                        </m:r>
                      </m:sub>
                    </m:sSub>
                  </m:oMath>
                </a14:m>
                <a:r>
                  <a:rPr lang="fr-FR" sz="2000" dirty="0"/>
                  <a:t> ~ 4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dirty="0"/>
                  <a:t> ~ 2			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𝑄𝑆𝑂</m:t>
                        </m:r>
                      </m:sub>
                    </m:sSub>
                  </m:oMath>
                </a14:m>
                <a:r>
                  <a:rPr lang="fr-FR" sz="2000" dirty="0"/>
                  <a:t> ~ 0.25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094026-98B2-4043-8FC7-F093E2386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145778"/>
                <a:ext cx="6070636" cy="1478866"/>
              </a:xfrm>
              <a:prstGeom prst="rect">
                <a:avLst/>
              </a:prstGeom>
              <a:blipFill>
                <a:blip r:embed="rId5"/>
                <a:stretch>
                  <a:fillRect l="-418" b="-423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3965381" cy="446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3965381" cy="446725"/>
              </a:xfrm>
              <a:prstGeom prst="rect">
                <a:avLst/>
              </a:prstGeom>
              <a:blipFill>
                <a:blip r:embed="rId6"/>
                <a:stretch>
                  <a:fillRect l="-1597" t="-8333" b="-222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10EEA35-B55F-494E-8541-4D5AFE0DCF26}"/>
              </a:ext>
            </a:extLst>
          </p:cNvPr>
          <p:cNvSpPr txBox="1"/>
          <p:nvPr/>
        </p:nvSpPr>
        <p:spPr>
          <a:xfrm>
            <a:off x="6847803" y="451028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07E78-22D0-BD4D-94CE-9C6EB056200B}"/>
              </a:ext>
            </a:extLst>
          </p:cNvPr>
          <p:cNvSpPr txBox="1"/>
          <p:nvPr/>
        </p:nvSpPr>
        <p:spPr>
          <a:xfrm>
            <a:off x="8348135" y="4534435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paramètre RSD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29409F-7495-D140-B6BC-EA22E4D6A655}"/>
              </a:ext>
            </a:extLst>
          </p:cNvPr>
          <p:cNvCxnSpPr>
            <a:cxnSpLocks/>
          </p:cNvCxnSpPr>
          <p:nvPr/>
        </p:nvCxnSpPr>
        <p:spPr>
          <a:xfrm flipH="1" flipV="1">
            <a:off x="7177381" y="4856442"/>
            <a:ext cx="155927" cy="4075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8D3AB6B-D755-7746-AB20-FD9330ED3FE9}"/>
              </a:ext>
            </a:extLst>
          </p:cNvPr>
          <p:cNvCxnSpPr>
            <a:cxnSpLocks/>
          </p:cNvCxnSpPr>
          <p:nvPr/>
        </p:nvCxnSpPr>
        <p:spPr>
          <a:xfrm flipV="1">
            <a:off x="8437508" y="4891764"/>
            <a:ext cx="644708" cy="3969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6185E91-43E2-2F48-9E08-B28E7723488E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624C80-D52C-3C4D-9DCA-9D8DE5E0E1E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31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DB7CE0-4A0C-FB4D-92B9-D211EE409B57}"/>
              </a:ext>
            </a:extLst>
          </p:cNvPr>
          <p:cNvGrpSpPr/>
          <p:nvPr/>
        </p:nvGrpSpPr>
        <p:grpSpPr>
          <a:xfrm>
            <a:off x="4504270" y="839418"/>
            <a:ext cx="7687730" cy="3429000"/>
            <a:chOff x="335666" y="2560677"/>
            <a:chExt cx="9144000" cy="35189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CA7298-295C-C948-A47C-31DE63B7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666" y="2560677"/>
              <a:ext cx="9144000" cy="35189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612C81-E8B0-984D-9447-36FE9D9B8643}"/>
                </a:ext>
              </a:extLst>
            </p:cNvPr>
            <p:cNvSpPr txBox="1"/>
            <p:nvPr/>
          </p:nvSpPr>
          <p:spPr>
            <a:xfrm>
              <a:off x="6096000" y="3059668"/>
              <a:ext cx="2725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spectre de QSO à z = 3.5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4096058" cy="816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025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Å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4096058" cy="816057"/>
              </a:xfrm>
              <a:prstGeom prst="rect">
                <a:avLst/>
              </a:prstGeom>
              <a:blipFill>
                <a:blip r:embed="rId3"/>
                <a:stretch>
                  <a:fillRect l="-1548" t="-4615"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854D379-0C47-F645-8767-4D3D4242427C}"/>
              </a:ext>
            </a:extLst>
          </p:cNvPr>
          <p:cNvSpPr txBox="1"/>
          <p:nvPr/>
        </p:nvSpPr>
        <p:spPr>
          <a:xfrm>
            <a:off x="212870" y="3291730"/>
            <a:ext cx="436209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Désavantages :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sensible aux contaminants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sensible aux effets </a:t>
            </a:r>
            <a:r>
              <a:rPr lang="fr-FR" sz="2000" dirty="0" err="1"/>
              <a:t>astro</a:t>
            </a:r>
            <a:endParaRPr lang="fr-FR" sz="2000" dirty="0"/>
          </a:p>
          <a:p>
            <a:pPr marL="342900" indent="-342900">
              <a:buFontTx/>
              <a:buChar char="-"/>
            </a:pPr>
            <a:r>
              <a:rPr lang="fr-FR" sz="2000" dirty="0"/>
              <a:t>nécessite d’estimer le continuum</a:t>
            </a:r>
          </a:p>
          <a:p>
            <a:r>
              <a:rPr lang="fr-FR" sz="2000" dirty="0">
                <a:sym typeface="Wingdings" pitchFamily="2" charset="2"/>
              </a:rPr>
              <a:t>	 distorsions des corrélations</a:t>
            </a:r>
            <a:endParaRPr lang="fr-FR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981910-CCE0-A84C-A5A4-4D3BA2F90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364" y="785654"/>
            <a:ext cx="6311341" cy="353652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7BBC06-AB8E-D945-8B83-1D9EF4BF31F3}"/>
                  </a:ext>
                </a:extLst>
              </p:cNvPr>
              <p:cNvSpPr txBox="1"/>
              <p:nvPr/>
            </p:nvSpPr>
            <p:spPr>
              <a:xfrm>
                <a:off x="1112108" y="5251622"/>
                <a:ext cx="1589217" cy="6744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7BBC06-AB8E-D945-8B83-1D9EF4BF3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108" y="5251622"/>
                <a:ext cx="1589217" cy="674480"/>
              </a:xfrm>
              <a:prstGeom prst="rect">
                <a:avLst/>
              </a:prstGeom>
              <a:blipFill>
                <a:blip r:embed="rId5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7">
            <a:extLst>
              <a:ext uri="{FF2B5EF4-FFF2-40B4-BE49-F238E27FC236}">
                <a16:creationId xmlns:a16="http://schemas.microsoft.com/office/drawing/2014/main" id="{F1D1A9DE-5717-0443-B4EC-92E182C39DC0}"/>
              </a:ext>
            </a:extLst>
          </p:cNvPr>
          <p:cNvSpPr/>
          <p:nvPr/>
        </p:nvSpPr>
        <p:spPr>
          <a:xfrm>
            <a:off x="3217762" y="5544328"/>
            <a:ext cx="691978" cy="8906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25FE63-53EC-3B44-A868-48858D61B2BF}"/>
                  </a:ext>
                </a:extLst>
              </p:cNvPr>
              <p:cNvSpPr txBox="1"/>
              <p:nvPr/>
            </p:nvSpPr>
            <p:spPr>
              <a:xfrm>
                <a:off x="4426177" y="5207088"/>
                <a:ext cx="2554289" cy="78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25FE63-53EC-3B44-A868-48858D61B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177" y="5207088"/>
                <a:ext cx="2554289" cy="780150"/>
              </a:xfrm>
              <a:prstGeom prst="rect">
                <a:avLst/>
              </a:prstGeom>
              <a:blipFill>
                <a:blip r:embed="rId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19799B-4B2B-5A47-9542-357679F7F944}"/>
              </a:ext>
            </a:extLst>
          </p:cNvPr>
          <p:cNvCxnSpPr>
            <a:cxnSpLocks/>
          </p:cNvCxnSpPr>
          <p:nvPr/>
        </p:nvCxnSpPr>
        <p:spPr>
          <a:xfrm flipV="1">
            <a:off x="4520866" y="5870830"/>
            <a:ext cx="654808" cy="246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4C5EBD5-887A-F042-9C00-D99D1574B357}"/>
              </a:ext>
            </a:extLst>
          </p:cNvPr>
          <p:cNvSpPr txBox="1"/>
          <p:nvPr/>
        </p:nvSpPr>
        <p:spPr>
          <a:xfrm>
            <a:off x="3169179" y="6072346"/>
            <a:ext cx="247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transmission moyenne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5BDC000-60D1-B543-B95B-D64BD5F8C4D9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5940663"/>
            <a:ext cx="536636" cy="4230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2341EDB-AAE5-9E42-BDDD-61BAC37B9081}"/>
              </a:ext>
            </a:extLst>
          </p:cNvPr>
          <p:cNvSpPr txBox="1"/>
          <p:nvPr/>
        </p:nvSpPr>
        <p:spPr>
          <a:xfrm>
            <a:off x="6689124" y="6263535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continuum du quasar q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38ABC3-CABF-914E-A189-51B22A1892A3}"/>
              </a:ext>
            </a:extLst>
          </p:cNvPr>
          <p:cNvCxnSpPr>
            <a:cxnSpLocks/>
          </p:cNvCxnSpPr>
          <p:nvPr/>
        </p:nvCxnSpPr>
        <p:spPr>
          <a:xfrm flipH="1">
            <a:off x="6096000" y="4986589"/>
            <a:ext cx="827978" cy="2742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0533BF4-206B-7847-8AE0-644ECC921060}"/>
              </a:ext>
            </a:extLst>
          </p:cNvPr>
          <p:cNvSpPr txBox="1"/>
          <p:nvPr/>
        </p:nvSpPr>
        <p:spPr>
          <a:xfrm>
            <a:off x="6980466" y="4735298"/>
            <a:ext cx="57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flux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E8C475-9473-2947-9091-5260FB07B065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A6E8AB2-60C0-C947-95D9-8CAF38126660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465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1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 animBg="1"/>
      <p:bldP spid="20" grpId="0"/>
      <p:bldP spid="22" grpId="0"/>
      <p:bldP spid="24" grpId="0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6" descr="Media Tweets by eBOSS (@eBOSSurvey) | Twitter">
            <a:extLst>
              <a:ext uri="{FF2B5EF4-FFF2-40B4-BE49-F238E27FC236}">
                <a16:creationId xmlns:a16="http://schemas.microsoft.com/office/drawing/2014/main" id="{81E89783-4389-964C-95F1-6480A7035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700" y="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E4D8AEC-EC45-2E4B-84F3-E664A58528C8}"/>
                  </a:ext>
                </a:extLst>
              </p:cNvPr>
              <p:cNvSpPr txBox="1"/>
              <p:nvPr/>
            </p:nvSpPr>
            <p:spPr>
              <a:xfrm>
                <a:off x="567294" y="1428452"/>
                <a:ext cx="4684327" cy="2346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200" dirty="0"/>
                  <a:t>Le relevé </a:t>
                </a:r>
                <a:r>
                  <a:rPr lang="fr-FR" sz="2200" dirty="0" err="1"/>
                  <a:t>eBOSS</a:t>
                </a:r>
                <a:r>
                  <a:rPr lang="fr-FR" sz="2200" dirty="0"/>
                  <a:t> de SDSS-IV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10 ans d’observation (2009-2014 BOSS + 2014 – 2019 </a:t>
                </a:r>
                <a:r>
                  <a:rPr lang="fr-FR" sz="2000" dirty="0" err="1"/>
                  <a:t>eBOSS</a:t>
                </a:r>
                <a:r>
                  <a:rPr lang="fr-FR" sz="2000" dirty="0"/>
                  <a:t>)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plus de 265 000 quasars </a:t>
                </a:r>
                <a:r>
                  <a:rPr lang="fr-FR" sz="2000" dirty="0"/>
                  <a:t>Ly</a:t>
                </a:r>
                <a:r>
                  <a:rPr lang="fr-FR" sz="2200" dirty="0"/>
                  <a:t>⍺</a:t>
                </a:r>
                <a:r>
                  <a:rPr lang="fr-FR" sz="2000" dirty="0">
                    <a:sym typeface="Wingdings" pitchFamily="2" charset="2"/>
                  </a:rPr>
                  <a:t> à z &gt; 2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sur ~ 10 000 deg</a:t>
                </a:r>
                <a:r>
                  <a:rPr lang="fr-FR" sz="2000" baseline="30000" dirty="0">
                    <a:sym typeface="Wingdings" pitchFamily="2" charset="2"/>
                  </a:rPr>
                  <a:t>2</a:t>
                </a:r>
                <a:r>
                  <a:rPr lang="fr-FR" sz="2000" dirty="0">
                    <a:sym typeface="Wingdings" pitchFamily="2" charset="2"/>
                  </a:rPr>
                  <a:t> (17/deg</a:t>
                </a:r>
                <a:r>
                  <a:rPr lang="fr-FR" sz="2000" baseline="30000" dirty="0">
                    <a:sym typeface="Wingdings" pitchFamily="2" charset="2"/>
                  </a:rPr>
                  <a:t>2</a:t>
                </a:r>
                <a:r>
                  <a:rPr lang="fr-FR" sz="2000" dirty="0">
                    <a:sym typeface="Wingdings" pitchFamily="2" charset="2"/>
                  </a:rPr>
                  <a:t>)</a:t>
                </a:r>
                <a:endParaRPr lang="fr-FR" sz="2000" baseline="30000" dirty="0">
                  <a:sym typeface="Wingdings" pitchFamily="2" charset="2"/>
                </a:endParaRPr>
              </a:p>
              <a:p>
                <a:r>
                  <a:rPr lang="fr-FR" sz="2000" dirty="0">
                    <a:sym typeface="Wingdings" pitchFamily="2" charset="2"/>
                  </a:rPr>
                  <a:t> mesure de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fr-FR" sz="2000" dirty="0"/>
                  <a:t> à 3% et 5%</a:t>
                </a:r>
              </a:p>
            </p:txBody>
          </p:sp>
        </mc:Choice>
        <mc:Fallback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E4D8AEC-EC45-2E4B-84F3-E664A5852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4" y="1428452"/>
                <a:ext cx="4684327" cy="2346220"/>
              </a:xfrm>
              <a:prstGeom prst="rect">
                <a:avLst/>
              </a:prstGeom>
              <a:blipFill>
                <a:blip r:embed="rId3"/>
                <a:stretch>
                  <a:fillRect l="-1351" t="-1075" b="-2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4C2028A-F301-D444-B8E0-8F88667C3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992" y="209269"/>
            <a:ext cx="5400872" cy="33660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0D94A7-D83C-5745-86A2-EE56D9186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94" y="3736777"/>
            <a:ext cx="8809978" cy="27209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DB24F1-0870-9F4F-8DA5-17E062E2FD52}"/>
              </a:ext>
            </a:extLst>
          </p:cNvPr>
          <p:cNvSpPr txBox="1"/>
          <p:nvPr/>
        </p:nvSpPr>
        <p:spPr>
          <a:xfrm>
            <a:off x="1616626" y="6464857"/>
            <a:ext cx="1912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Ahumada</a:t>
            </a:r>
            <a:r>
              <a:rPr lang="fr-FR" sz="1400" dirty="0"/>
              <a:t> et al (2019)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8D0236F-F854-0C4C-88CD-80F9B5E31594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22AF7476-0CDD-3847-9B41-AADBCD15EB4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5511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01">
            <a:extLst>
              <a:ext uri="{FF2B5EF4-FFF2-40B4-BE49-F238E27FC236}">
                <a16:creationId xmlns:a16="http://schemas.microsoft.com/office/drawing/2014/main" id="{9E4D8AEC-EC45-2E4B-84F3-E664A58528C8}"/>
              </a:ext>
            </a:extLst>
          </p:cNvPr>
          <p:cNvSpPr txBox="1"/>
          <p:nvPr/>
        </p:nvSpPr>
        <p:spPr>
          <a:xfrm>
            <a:off x="567294" y="1428452"/>
            <a:ext cx="46843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Le relevé DESI</a:t>
            </a:r>
          </a:p>
          <a:p>
            <a:endParaRPr lang="fr-FR" sz="2000" dirty="0"/>
          </a:p>
          <a:p>
            <a:r>
              <a:rPr lang="fr-FR" sz="2000" dirty="0"/>
              <a:t>expérience stage 4</a:t>
            </a:r>
          </a:p>
          <a:p>
            <a:r>
              <a:rPr lang="fr-FR" sz="2000" dirty="0"/>
              <a:t>~ 14 000 deg</a:t>
            </a:r>
            <a:r>
              <a:rPr lang="fr-FR" sz="2000" baseline="30000" dirty="0"/>
              <a:t>2</a:t>
            </a:r>
            <a:r>
              <a:rPr lang="fr-FR" sz="2000" dirty="0"/>
              <a:t> , 50 quasars Ly</a:t>
            </a:r>
            <a:r>
              <a:rPr lang="fr-FR" sz="2200" dirty="0"/>
              <a:t>⍺</a:t>
            </a:r>
            <a:r>
              <a:rPr lang="fr-FR" sz="2000" dirty="0"/>
              <a:t> / deg</a:t>
            </a:r>
            <a:r>
              <a:rPr lang="fr-FR" sz="2000" baseline="30000" dirty="0"/>
              <a:t>2</a:t>
            </a:r>
            <a:endParaRPr lang="fr-FR" sz="2000" dirty="0"/>
          </a:p>
          <a:p>
            <a:endParaRPr lang="fr-FR" sz="2200" dirty="0"/>
          </a:p>
          <a:p>
            <a:endParaRPr lang="fr-FR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31ADBE-6159-5342-8DB1-D6990E213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14" y="3017689"/>
            <a:ext cx="6392882" cy="36968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058B9F-3F3D-ED41-94F0-5BDFF1E802D6}"/>
              </a:ext>
            </a:extLst>
          </p:cNvPr>
          <p:cNvSpPr txBox="1"/>
          <p:nvPr/>
        </p:nvSpPr>
        <p:spPr>
          <a:xfrm>
            <a:off x="7926416" y="1909693"/>
            <a:ext cx="39789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Grande précision statistique</a:t>
            </a:r>
          </a:p>
          <a:p>
            <a:r>
              <a:rPr lang="fr-FR" sz="2200" dirty="0">
                <a:sym typeface="Wingdings" pitchFamily="2" charset="2"/>
              </a:rPr>
              <a:t> grand contrôle des systématiques</a:t>
            </a:r>
            <a:endParaRPr lang="fr-FR" sz="2200" dirty="0"/>
          </a:p>
        </p:txBody>
      </p:sp>
      <p:pic>
        <p:nvPicPr>
          <p:cNvPr id="12" name="Picture 8" descr="Dark Energy Spectroscopic Instrument (DESI)">
            <a:extLst>
              <a:ext uri="{FF2B5EF4-FFF2-40B4-BE49-F238E27FC236}">
                <a16:creationId xmlns:a16="http://schemas.microsoft.com/office/drawing/2014/main" id="{CF0C1F8E-BE5F-9448-A08C-5F631A430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347" y="337452"/>
            <a:ext cx="2318657" cy="188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8215C059-D24B-6544-9668-A53B3E7EB030}"/>
              </a:ext>
            </a:extLst>
          </p:cNvPr>
          <p:cNvSpPr/>
          <p:nvPr/>
        </p:nvSpPr>
        <p:spPr>
          <a:xfrm>
            <a:off x="9763503" y="3288658"/>
            <a:ext cx="304800" cy="84879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99FB38-E2E7-4E47-B047-EE33146116AA}"/>
              </a:ext>
            </a:extLst>
          </p:cNvPr>
          <p:cNvSpPr txBox="1"/>
          <p:nvPr/>
        </p:nvSpPr>
        <p:spPr>
          <a:xfrm>
            <a:off x="7926416" y="4408426"/>
            <a:ext cx="397897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Simulations qui reproduisent les données (mocks)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fr-FR" sz="2200" dirty="0">
                <a:sym typeface="Wingdings" pitchFamily="2" charset="2"/>
              </a:rPr>
              <a:t>test de l’analyse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fr-FR" sz="2200" dirty="0">
                <a:sym typeface="Wingdings" pitchFamily="2" charset="2"/>
              </a:rPr>
              <a:t>identification des systématiques</a:t>
            </a:r>
            <a:endParaRPr lang="fr-FR" sz="22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5D3C834-A5CD-6849-96F0-EDBFF34BA202}"/>
              </a:ext>
            </a:extLst>
          </p:cNvPr>
          <p:cNvSpPr/>
          <p:nvPr/>
        </p:nvSpPr>
        <p:spPr>
          <a:xfrm>
            <a:off x="7661189" y="4408426"/>
            <a:ext cx="4244201" cy="1785104"/>
          </a:xfrm>
          <a:prstGeom prst="roundRect">
            <a:avLst>
              <a:gd name="adj" fmla="val 25666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ADB4A-34CF-584F-BCF4-23BC83315025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1E98E25-553E-2146-BC04-F5473FDD05AA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4746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41176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eBOSS DR16 (du Mas des </a:t>
                </a:r>
                <a:r>
                  <a:rPr lang="fr-FR" sz="2000" dirty="0" err="1"/>
                  <a:t>Bourboux</a:t>
                </a:r>
                <a:r>
                  <a:rPr lang="fr-FR" sz="2000" dirty="0"/>
                  <a:t> et al 2020) :</a:t>
                </a:r>
              </a:p>
              <a:p>
                <a:r>
                  <a:rPr lang="fr-FR" sz="2000" dirty="0"/>
                  <a:t>Analyse BAO avec les corrélations</a:t>
                </a:r>
              </a:p>
              <a:p>
                <a:r>
                  <a:rPr lang="fr-FR" sz="2000" dirty="0"/>
                  <a:t>	- Ly⍺(Ly⍺) x Ly⍺(Ly⍺)</a:t>
                </a:r>
              </a:p>
              <a:p>
                <a:r>
                  <a:rPr lang="fr-FR" sz="2000" dirty="0"/>
                  <a:t>	- Ly⍺(Ly⍺) x Ly⍺(Ly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000" dirty="0"/>
                  <a:t>)</a:t>
                </a:r>
              </a:p>
              <a:p>
                <a:r>
                  <a:rPr lang="fr-FR" sz="2000" dirty="0"/>
                  <a:t>	- Ly⍺(Ly⍺) x QSO</a:t>
                </a:r>
              </a:p>
              <a:p>
                <a:r>
                  <a:rPr lang="fr-FR" sz="2000" dirty="0"/>
                  <a:t>	- Ly⍺(Ly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0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000" dirty="0"/>
                  <a:t>) x QSO</a:t>
                </a:r>
              </a:p>
              <a:p>
                <a:r>
                  <a:rPr lang="fr-FR" sz="2000" dirty="0"/>
                  <a:t>à </a:t>
                </a:r>
                <a:r>
                  <a:rPr lang="fr-FR" sz="2000" dirty="0" err="1"/>
                  <a:t>z</a:t>
                </a:r>
                <a:r>
                  <a:rPr lang="fr-FR" sz="2000" baseline="-25000" dirty="0" err="1"/>
                  <a:t>eff</a:t>
                </a:r>
                <a:r>
                  <a:rPr lang="fr-FR" sz="2000" dirty="0"/>
                  <a:t> = 2.334</a:t>
                </a:r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Pour les mocks :</a:t>
                </a:r>
              </a:p>
              <a:p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</a:rPr>
                  <a:t>	besoin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FR" sz="2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sz="2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000" b="0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sz="2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sz="2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Analyse en 4 </a:t>
                </a:r>
                <a:r>
                  <a:rPr lang="fr-FR" sz="2000" dirty="0" err="1">
                    <a:sym typeface="Wingdings" pitchFamily="2" charset="2"/>
                  </a:rPr>
                  <a:t>bins</a:t>
                </a:r>
                <a:r>
                  <a:rPr lang="fr-FR" sz="2000" dirty="0">
                    <a:sym typeface="Wingdings" pitchFamily="2" charset="2"/>
                  </a:rPr>
                  <a:t> en z : 0 &lt; z &lt; 2.35 ; 2.35 &lt; z &lt; 2.65 ; 2.65 &lt; z &lt; 3.05 ; 3.05 &lt; z &lt; 10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limitée à </a:t>
                </a:r>
                <a:r>
                  <a:rPr lang="fr-FR" sz="2000" dirty="0"/>
                  <a:t>Ly⍺(Ly⍺) x Ly⍺(Ly⍺)</a:t>
                </a:r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4117602"/>
              </a:xfrm>
              <a:prstGeom prst="rect">
                <a:avLst/>
              </a:prstGeom>
              <a:blipFill>
                <a:blip r:embed="rId2"/>
                <a:stretch>
                  <a:fillRect l="-473" t="-6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84EB9ED-C15E-7D4D-A615-AA2BCD4A7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072" y="526280"/>
            <a:ext cx="5097188" cy="370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20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3851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Calcul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ajusté pour chaque quasar q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biaise le champ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sz="2000" dirty="0"/>
                  <a:t> mesuré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/>
                  <a:t>distorsions dans la fonction de corrélation 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Transformation explicite de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sz="2000" dirty="0"/>
                  <a:t> 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 distorsions modélisées avec la 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matrice de distorsion</a:t>
                </a:r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3851695"/>
              </a:xfrm>
              <a:prstGeom prst="rect">
                <a:avLst/>
              </a:prstGeom>
              <a:blipFill>
                <a:blip r:embed="rId2"/>
                <a:stretch>
                  <a:fillRect l="-473" t="-658" b="-19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C41C99-393C-4F41-896B-D0106829FA89}"/>
                  </a:ext>
                </a:extLst>
              </p:cNvPr>
              <p:cNvSpPr txBox="1"/>
              <p:nvPr/>
            </p:nvSpPr>
            <p:spPr>
              <a:xfrm>
                <a:off x="4332722" y="1510526"/>
                <a:ext cx="2554289" cy="78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C41C99-393C-4F41-896B-D0106829F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722" y="1510526"/>
                <a:ext cx="2554289" cy="780150"/>
              </a:xfrm>
              <a:prstGeom prst="rect">
                <a:avLst/>
              </a:prstGeom>
              <a:blipFill>
                <a:blip r:embed="rId3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52559D-EDD9-3E49-9E50-E91528DA0649}"/>
              </a:ext>
            </a:extLst>
          </p:cNvPr>
          <p:cNvCxnSpPr>
            <a:cxnSpLocks/>
          </p:cNvCxnSpPr>
          <p:nvPr/>
        </p:nvCxnSpPr>
        <p:spPr>
          <a:xfrm flipH="1">
            <a:off x="5869459" y="1134319"/>
            <a:ext cx="896748" cy="3762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A190042-88C0-B744-9A84-FCE61F73AAB8}"/>
              </a:ext>
            </a:extLst>
          </p:cNvPr>
          <p:cNvSpPr txBox="1"/>
          <p:nvPr/>
        </p:nvSpPr>
        <p:spPr>
          <a:xfrm>
            <a:off x="6887011" y="896761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flux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28DC2A-79B8-BB44-9EEA-A6900579C943}"/>
              </a:ext>
            </a:extLst>
          </p:cNvPr>
          <p:cNvCxnSpPr>
            <a:cxnSpLocks/>
          </p:cNvCxnSpPr>
          <p:nvPr/>
        </p:nvCxnSpPr>
        <p:spPr>
          <a:xfrm flipH="1" flipV="1">
            <a:off x="6026343" y="2288766"/>
            <a:ext cx="802927" cy="246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9A4C105-FED9-9B46-BE9C-D176D06AD9EE}"/>
              </a:ext>
            </a:extLst>
          </p:cNvPr>
          <p:cNvSpPr txBox="1"/>
          <p:nvPr/>
        </p:nvSpPr>
        <p:spPr>
          <a:xfrm>
            <a:off x="6887011" y="2350443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continuum du quasar q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3203AF-6DB4-9948-9C5E-4648F35D2E34}"/>
              </a:ext>
            </a:extLst>
          </p:cNvPr>
          <p:cNvCxnSpPr>
            <a:cxnSpLocks/>
          </p:cNvCxnSpPr>
          <p:nvPr/>
        </p:nvCxnSpPr>
        <p:spPr>
          <a:xfrm flipV="1">
            <a:off x="4707924" y="2197388"/>
            <a:ext cx="461704" cy="3377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78933C9-530A-0E43-BA65-7D94EAF32110}"/>
              </a:ext>
            </a:extLst>
          </p:cNvPr>
          <p:cNvSpPr txBox="1"/>
          <p:nvPr/>
        </p:nvSpPr>
        <p:spPr>
          <a:xfrm>
            <a:off x="3356237" y="2490282"/>
            <a:ext cx="247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transmission moyenne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2E03DDE-AADD-5E45-9E61-7816E3464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190" y="2859614"/>
            <a:ext cx="4749023" cy="389054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6B9879-6CDB-0C4D-A40C-DF2904124475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EE6081D-D9F4-CA45-BA94-413E76E97C2A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2355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239028-3D32-B94D-9929-CA1719BFE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3066121"/>
            <a:ext cx="4961680" cy="37428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FA9959-4F83-D64D-BBBC-B320EE032488}"/>
              </a:ext>
            </a:extLst>
          </p:cNvPr>
          <p:cNvSpPr txBox="1"/>
          <p:nvPr/>
        </p:nvSpPr>
        <p:spPr>
          <a:xfrm>
            <a:off x="3754057" y="1048522"/>
            <a:ext cx="62078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3 composantes de l’univers actuel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chemeClr val="accent4"/>
                </a:solidFill>
              </a:rPr>
              <a:t>matière baryonique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rgbClr val="002060"/>
                </a:solidFill>
              </a:rPr>
              <a:t>matière noire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rgbClr val="7030A0"/>
                </a:solidFill>
              </a:rPr>
              <a:t>énergie noire</a:t>
            </a:r>
          </a:p>
          <a:p>
            <a:endParaRPr lang="fr-FR" sz="2000" dirty="0">
              <a:solidFill>
                <a:schemeClr val="accent4"/>
              </a:solidFill>
            </a:endParaRPr>
          </a:p>
        </p:txBody>
      </p:sp>
      <p:pic>
        <p:nvPicPr>
          <p:cNvPr id="1028" name="Picture 4" descr="New Proposal for Probing What Came Before the Big Bang">
            <a:extLst>
              <a:ext uri="{FF2B5EF4-FFF2-40B4-BE49-F238E27FC236}">
                <a16:creationId xmlns:a16="http://schemas.microsoft.com/office/drawing/2014/main" id="{3F14AC76-2C96-B044-AD6D-E70355987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628" y="2917425"/>
            <a:ext cx="5984111" cy="398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79CC5B-E93E-A040-ABAF-EBDA6EB87810}"/>
                  </a:ext>
                </a:extLst>
              </p:cNvPr>
              <p:cNvSpPr txBox="1"/>
              <p:nvPr/>
            </p:nvSpPr>
            <p:spPr>
              <a:xfrm>
                <a:off x="3754057" y="494818"/>
                <a:ext cx="408477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fr-FR" sz="2000" dirty="0"/>
                  <a:t>CDM : modèle à 6 paramètres</a:t>
                </a:r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79CC5B-E93E-A040-ABAF-EBDA6EB87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057" y="494818"/>
                <a:ext cx="4084773" cy="707886"/>
              </a:xfrm>
              <a:prstGeom prst="rect">
                <a:avLst/>
              </a:prstGeom>
              <a:blipFill>
                <a:blip r:embed="rId4"/>
                <a:stretch>
                  <a:fillRect l="-1242" t="-3509" r="-6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0F253350-49FF-5A4D-BD19-199301966F74}"/>
              </a:ext>
            </a:extLst>
          </p:cNvPr>
          <p:cNvCxnSpPr>
            <a:cxnSpLocks/>
          </p:cNvCxnSpPr>
          <p:nvPr/>
        </p:nvCxnSpPr>
        <p:spPr>
          <a:xfrm>
            <a:off x="6296628" y="2187615"/>
            <a:ext cx="4780344" cy="1597307"/>
          </a:xfrm>
          <a:prstGeom prst="curvedConnector3">
            <a:avLst>
              <a:gd name="adj1" fmla="val 111017"/>
            </a:avLst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E0F7335-85DF-164E-897E-59BEC96E6BF1}"/>
              </a:ext>
            </a:extLst>
          </p:cNvPr>
          <p:cNvSpPr txBox="1"/>
          <p:nvPr/>
        </p:nvSpPr>
        <p:spPr>
          <a:xfrm>
            <a:off x="9416721" y="2002949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expansion accélérée</a:t>
            </a:r>
          </a:p>
        </p:txBody>
      </p:sp>
    </p:spTree>
    <p:extLst>
      <p:ext uri="{BB962C8B-B14F-4D97-AF65-F5344CB8AC3E}">
        <p14:creationId xmlns:p14="http://schemas.microsoft.com/office/powerpoint/2010/main" val="3959235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Calcul des corrélations 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+ matrice de distorsion</a:t>
            </a:r>
          </a:p>
          <a:p>
            <a:r>
              <a:rPr lang="fr-FR" sz="2000" dirty="0"/>
              <a:t>+ matrice des métaux</a:t>
            </a:r>
          </a:p>
          <a:p>
            <a:r>
              <a:rPr lang="fr-FR" sz="2000" dirty="0"/>
              <a:t>+ matrice de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8AFFA1-A676-C045-99C8-17C699F79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930" y="2820859"/>
            <a:ext cx="2803172" cy="157550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83C31DD-8CF5-B342-B5BD-F0AE4233F827}"/>
              </a:ext>
            </a:extLst>
          </p:cNvPr>
          <p:cNvGrpSpPr/>
          <p:nvPr/>
        </p:nvGrpSpPr>
        <p:grpSpPr>
          <a:xfrm>
            <a:off x="1571180" y="2820859"/>
            <a:ext cx="2803172" cy="1575506"/>
            <a:chOff x="1701095" y="2323205"/>
            <a:chExt cx="2803172" cy="15755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7105576-21BE-BA4A-863B-F903D75FF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1095" y="2323205"/>
              <a:ext cx="2803172" cy="149226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82CE91B-1B3D-944A-9FA2-608D725BB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2960"/>
            <a:stretch/>
          </p:blipFill>
          <p:spPr>
            <a:xfrm>
              <a:off x="1701095" y="2323205"/>
              <a:ext cx="477661" cy="1575506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7213C41-D254-1F4F-AA8A-C63A8290E192}"/>
              </a:ext>
            </a:extLst>
          </p:cNvPr>
          <p:cNvSpPr txBox="1"/>
          <p:nvPr/>
        </p:nvSpPr>
        <p:spPr>
          <a:xfrm>
            <a:off x="1508999" y="2430981"/>
            <a:ext cx="2927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Auto-corrélation</a:t>
            </a:r>
            <a:r>
              <a:rPr lang="fr-FR" dirty="0"/>
              <a:t> Ly</a:t>
            </a:r>
            <a:r>
              <a:rPr lang="fr-FR" sz="2000" dirty="0"/>
              <a:t>⍺</a:t>
            </a:r>
            <a:r>
              <a:rPr lang="fr-FR" dirty="0"/>
              <a:t> x Ly</a:t>
            </a:r>
            <a:r>
              <a:rPr lang="fr-FR" sz="2000" dirty="0"/>
              <a:t>⍺</a:t>
            </a:r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7A227A-D386-2F44-85CA-05DCE3A49A3F}"/>
              </a:ext>
            </a:extLst>
          </p:cNvPr>
          <p:cNvSpPr txBox="1"/>
          <p:nvPr/>
        </p:nvSpPr>
        <p:spPr>
          <a:xfrm>
            <a:off x="6666285" y="2420749"/>
            <a:ext cx="3278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Corrélation croisée Ly</a:t>
            </a:r>
            <a:r>
              <a:rPr lang="fr-FR" sz="2000" dirty="0"/>
              <a:t>⍺</a:t>
            </a:r>
            <a:r>
              <a:rPr lang="fr-FR" dirty="0"/>
              <a:t> x QSO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1C3E26-BA6D-4C41-BC62-BA1AAEFE68DB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CAF2129-71F0-B041-9B6C-CF59CF50EDEA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691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corrélations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51705-C69C-CE40-8F66-F49DF6223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39" y="2153357"/>
            <a:ext cx="7503583" cy="5863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A7F613-6F6D-F64F-8F9C-E850D4A9A859}"/>
              </a:ext>
            </a:extLst>
          </p:cNvPr>
          <p:cNvSpPr txBox="1"/>
          <p:nvPr/>
        </p:nvSpPr>
        <p:spPr>
          <a:xfrm>
            <a:off x="659756" y="3379541"/>
            <a:ext cx="1483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et beta</a:t>
            </a:r>
          </a:p>
          <a:p>
            <a:r>
              <a:rPr lang="fr-FR" dirty="0"/>
              <a:t>traceur 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62081A-9612-B445-8B5C-4138360AB381}"/>
              </a:ext>
            </a:extLst>
          </p:cNvPr>
          <p:cNvSpPr txBox="1"/>
          <p:nvPr/>
        </p:nvSpPr>
        <p:spPr>
          <a:xfrm>
            <a:off x="2389261" y="3795117"/>
            <a:ext cx="1483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et beta</a:t>
            </a:r>
          </a:p>
          <a:p>
            <a:r>
              <a:rPr lang="fr-FR" dirty="0"/>
              <a:t>traceur j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36C4BA-6D62-7140-918A-AC8CB1242A11}"/>
              </a:ext>
            </a:extLst>
          </p:cNvPr>
          <p:cNvCxnSpPr>
            <a:cxnSpLocks/>
          </p:cNvCxnSpPr>
          <p:nvPr/>
        </p:nvCxnSpPr>
        <p:spPr>
          <a:xfrm flipV="1">
            <a:off x="1279132" y="2630311"/>
            <a:ext cx="1407624" cy="728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BB7DD2A-4448-C64F-AA5B-CED5D7D635A8}"/>
              </a:ext>
            </a:extLst>
          </p:cNvPr>
          <p:cNvCxnSpPr>
            <a:cxnSpLocks/>
          </p:cNvCxnSpPr>
          <p:nvPr/>
        </p:nvCxnSpPr>
        <p:spPr>
          <a:xfrm flipV="1">
            <a:off x="1772080" y="2671033"/>
            <a:ext cx="2100279" cy="7709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F131786-2612-0F45-A143-13921D246EDA}"/>
              </a:ext>
            </a:extLst>
          </p:cNvPr>
          <p:cNvCxnSpPr>
            <a:cxnSpLocks/>
          </p:cNvCxnSpPr>
          <p:nvPr/>
        </p:nvCxnSpPr>
        <p:spPr>
          <a:xfrm flipV="1">
            <a:off x="2877890" y="2716233"/>
            <a:ext cx="252920" cy="10778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4DB2BC2-6468-3743-B6D2-3092C73D7F90}"/>
              </a:ext>
            </a:extLst>
          </p:cNvPr>
          <p:cNvCxnSpPr>
            <a:cxnSpLocks/>
          </p:cNvCxnSpPr>
          <p:nvPr/>
        </p:nvCxnSpPr>
        <p:spPr>
          <a:xfrm flipV="1">
            <a:off x="3428305" y="2683995"/>
            <a:ext cx="1967784" cy="11101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BF5507C-9279-B547-BE19-4E650DCE6162}"/>
              </a:ext>
            </a:extLst>
          </p:cNvPr>
          <p:cNvSpPr txBox="1"/>
          <p:nvPr/>
        </p:nvSpPr>
        <p:spPr>
          <a:xfrm>
            <a:off x="5038859" y="3702706"/>
            <a:ext cx="2342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spectre de puissance</a:t>
            </a:r>
          </a:p>
          <a:p>
            <a:r>
              <a:rPr lang="fr-FR" dirty="0"/>
              <a:t>quasi-linéaire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6159E0-6BE5-594A-A3DC-4FF5EEC7FC3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6210013" y="2739718"/>
            <a:ext cx="235943" cy="962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6C0ED53-826A-D745-AE62-B20DA3F5077D}"/>
              </a:ext>
            </a:extLst>
          </p:cNvPr>
          <p:cNvCxnSpPr>
            <a:cxnSpLocks/>
          </p:cNvCxnSpPr>
          <p:nvPr/>
        </p:nvCxnSpPr>
        <p:spPr>
          <a:xfrm flipH="1" flipV="1">
            <a:off x="7514539" y="2735576"/>
            <a:ext cx="777555" cy="14474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872BDCC-28FC-DE44-BBCC-E85D00A0BF67}"/>
              </a:ext>
            </a:extLst>
          </p:cNvPr>
          <p:cNvSpPr txBox="1"/>
          <p:nvPr/>
        </p:nvSpPr>
        <p:spPr>
          <a:xfrm>
            <a:off x="7514538" y="4183053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non-linéarités des</a:t>
            </a:r>
          </a:p>
          <a:p>
            <a:r>
              <a:rPr lang="fr-FR" dirty="0"/>
              <a:t>petites </a:t>
            </a:r>
            <a:r>
              <a:rPr lang="fr-FR" dirty="0" err="1"/>
              <a:t>écheles</a:t>
            </a:r>
            <a:endParaRPr lang="fr-FR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17C9F71-C7ED-E24E-8D52-5CD8B24C80B2}"/>
              </a:ext>
            </a:extLst>
          </p:cNvPr>
          <p:cNvCxnSpPr>
            <a:cxnSpLocks/>
          </p:cNvCxnSpPr>
          <p:nvPr/>
        </p:nvCxnSpPr>
        <p:spPr>
          <a:xfrm flipH="1" flipV="1">
            <a:off x="8583123" y="2683996"/>
            <a:ext cx="1219616" cy="6955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38B2611-DD8D-0C4C-A9D4-D5F54E4F4840}"/>
              </a:ext>
            </a:extLst>
          </p:cNvPr>
          <p:cNvSpPr txBox="1"/>
          <p:nvPr/>
        </p:nvSpPr>
        <p:spPr>
          <a:xfrm>
            <a:off x="9403040" y="3391359"/>
            <a:ext cx="2573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binning</a:t>
            </a:r>
            <a:r>
              <a:rPr lang="fr-FR" dirty="0"/>
              <a:t> de la</a:t>
            </a:r>
          </a:p>
          <a:p>
            <a:r>
              <a:rPr lang="fr-FR" dirty="0"/>
              <a:t>fonction de corrélation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E6AC5DD-F181-4C4E-93EA-DCBB857BD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30" y="5439808"/>
            <a:ext cx="7108936" cy="52979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70767DA-3CE7-C94B-A10C-DF2035CBDEC7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6DAE504-BBCE-CD4A-9404-4578CBFE9B11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17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27" grpId="0"/>
      <p:bldP spid="33" grpId="0"/>
      <p:bldP spid="3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corrélations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51705-C69C-CE40-8F66-F49DF6223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39" y="2153357"/>
            <a:ext cx="7503583" cy="5863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79C73B-9BB1-5B41-A6D0-2D86A6255DE5}"/>
              </a:ext>
            </a:extLst>
          </p:cNvPr>
          <p:cNvSpPr txBox="1"/>
          <p:nvPr/>
        </p:nvSpPr>
        <p:spPr>
          <a:xfrm>
            <a:off x="335666" y="3718173"/>
            <a:ext cx="2922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Modélisation des </a:t>
            </a:r>
            <a:r>
              <a:rPr lang="fr-FR" sz="2000" dirty="0" err="1"/>
              <a:t>HCDs</a:t>
            </a:r>
            <a:r>
              <a:rPr lang="fr-FR" sz="2000" dirty="0"/>
              <a:t> :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1FDA0D-8D15-D445-87BF-5FD2AC26D21D}"/>
              </a:ext>
            </a:extLst>
          </p:cNvPr>
          <p:cNvGrpSpPr/>
          <p:nvPr/>
        </p:nvGrpSpPr>
        <p:grpSpPr>
          <a:xfrm>
            <a:off x="541331" y="4311224"/>
            <a:ext cx="5167964" cy="1439537"/>
            <a:chOff x="701494" y="4241684"/>
            <a:chExt cx="5167964" cy="14395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B86DDBE-74ED-524E-B7D7-587F068BD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494" y="4241684"/>
              <a:ext cx="5167964" cy="957031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4B0527C-16E7-8541-BAED-203E01766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851" y="5198714"/>
              <a:ext cx="3058912" cy="482507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B31C333-E41C-5946-A361-51350BC1234B}"/>
              </a:ext>
            </a:extLst>
          </p:cNvPr>
          <p:cNvSpPr txBox="1"/>
          <p:nvPr/>
        </p:nvSpPr>
        <p:spPr>
          <a:xfrm>
            <a:off x="3722030" y="3764340"/>
            <a:ext cx="1704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(Rogers et al 2018)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A44B170-ED6D-814C-970F-BC025330E7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755" y="2967266"/>
            <a:ext cx="5075579" cy="372423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2AB65F3-B078-134D-9CC8-167E41BA0089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D1762BF-CDFA-B047-8537-F8B293D1BF0D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5874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DC399E8-875E-7548-AB8C-0DA5EF82EE93}"/>
              </a:ext>
            </a:extLst>
          </p:cNvPr>
          <p:cNvSpPr txBox="1"/>
          <p:nvPr/>
        </p:nvSpPr>
        <p:spPr>
          <a:xfrm>
            <a:off x="659756" y="1659285"/>
            <a:ext cx="107331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 la corrélation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EF656-78A0-6343-8364-8F5563E7A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077" y="2342989"/>
            <a:ext cx="4726409" cy="908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994140-B0AE-1641-8646-53CA664C2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281" y="4061658"/>
            <a:ext cx="6523466" cy="270849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B32BDE-20B0-9540-B01E-03F0C49E8B52}"/>
              </a:ext>
            </a:extLst>
          </p:cNvPr>
          <p:cNvCxnSpPr>
            <a:cxnSpLocks/>
          </p:cNvCxnSpPr>
          <p:nvPr/>
        </p:nvCxnSpPr>
        <p:spPr>
          <a:xfrm flipV="1">
            <a:off x="2523281" y="2927590"/>
            <a:ext cx="1407624" cy="728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1E86E84-9794-5449-B1F4-5D4B9A4C2864}"/>
              </a:ext>
            </a:extLst>
          </p:cNvPr>
          <p:cNvSpPr txBox="1"/>
          <p:nvPr/>
        </p:nvSpPr>
        <p:spPr>
          <a:xfrm>
            <a:off x="1261269" y="3644003"/>
            <a:ext cx="126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FFT</a:t>
            </a:r>
            <a:r>
              <a:rPr lang="fr-FR" baseline="30000" dirty="0"/>
              <a:t>-1</a:t>
            </a:r>
            <a:r>
              <a:rPr lang="fr-FR" dirty="0"/>
              <a:t>[P(k)]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B8D36-9200-4543-AD42-224F830BDD00}"/>
              </a:ext>
            </a:extLst>
          </p:cNvPr>
          <p:cNvSpPr txBox="1"/>
          <p:nvPr/>
        </p:nvSpPr>
        <p:spPr>
          <a:xfrm>
            <a:off x="6892201" y="3415327"/>
            <a:ext cx="4018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des métaux</a:t>
            </a:r>
          </a:p>
          <a:p>
            <a:r>
              <a:rPr lang="fr-FR" dirty="0">
                <a:sym typeface="Wingdings" pitchFamily="2" charset="2"/>
              </a:rPr>
              <a:t> obtenues via matrice des métaux</a:t>
            </a:r>
            <a:endParaRPr lang="fr-FR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383FD5-FD75-7944-9FD2-C2636C476905}"/>
              </a:ext>
            </a:extLst>
          </p:cNvPr>
          <p:cNvCxnSpPr>
            <a:cxnSpLocks/>
          </p:cNvCxnSpPr>
          <p:nvPr/>
        </p:nvCxnSpPr>
        <p:spPr>
          <a:xfrm flipH="1" flipV="1">
            <a:off x="6528122" y="2977893"/>
            <a:ext cx="752354" cy="4615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4F4E6F-A8C6-AC4B-8341-DE97E47A35C8}"/>
              </a:ext>
            </a:extLst>
          </p:cNvPr>
          <p:cNvCxnSpPr>
            <a:cxnSpLocks/>
          </p:cNvCxnSpPr>
          <p:nvPr/>
        </p:nvCxnSpPr>
        <p:spPr>
          <a:xfrm flipH="1">
            <a:off x="7661917" y="1833871"/>
            <a:ext cx="984372" cy="650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8038A62-2C78-8D43-B397-D43F768B1A4A}"/>
              </a:ext>
            </a:extLst>
          </p:cNvPr>
          <p:cNvSpPr txBox="1"/>
          <p:nvPr/>
        </p:nvSpPr>
        <p:spPr>
          <a:xfrm>
            <a:off x="8730753" y="1561054"/>
            <a:ext cx="2048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induites par les lignes de ciel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1F3A22-45F2-F74A-9E03-131C69F125AF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23A464F-8D70-5642-950F-AAB50F88E842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739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distorsions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C16D6-BCAD-D343-B6EA-84302450F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049" y="3429000"/>
            <a:ext cx="4375267" cy="83893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8BBAEC-12FC-7D4F-AB53-6B3D402BE424}"/>
              </a:ext>
            </a:extLst>
          </p:cNvPr>
          <p:cNvCxnSpPr>
            <a:cxnSpLocks/>
          </p:cNvCxnSpPr>
          <p:nvPr/>
        </p:nvCxnSpPr>
        <p:spPr>
          <a:xfrm flipV="1">
            <a:off x="4525682" y="4050858"/>
            <a:ext cx="906159" cy="1224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6F6EC0-317E-CE40-A563-66F8E51FA959}"/>
              </a:ext>
            </a:extLst>
          </p:cNvPr>
          <p:cNvSpPr txBox="1"/>
          <p:nvPr/>
        </p:nvSpPr>
        <p:spPr>
          <a:xfrm>
            <a:off x="3624477" y="5305158"/>
            <a:ext cx="235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Matrice de distorsion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BAE91F-4887-F447-AFEC-DD8774EE345D}"/>
              </a:ext>
            </a:extLst>
          </p:cNvPr>
          <p:cNvCxnSpPr>
            <a:cxnSpLocks/>
          </p:cNvCxnSpPr>
          <p:nvPr/>
        </p:nvCxnSpPr>
        <p:spPr>
          <a:xfrm flipH="1" flipV="1">
            <a:off x="6338000" y="4050858"/>
            <a:ext cx="1582362" cy="627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CB458-3E2F-D746-96C2-1D5F913DEB4B}"/>
              </a:ext>
            </a:extLst>
          </p:cNvPr>
          <p:cNvSpPr txBox="1"/>
          <p:nvPr/>
        </p:nvSpPr>
        <p:spPr>
          <a:xfrm>
            <a:off x="8044405" y="4551745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non</a:t>
            </a:r>
          </a:p>
          <a:p>
            <a:r>
              <a:rPr lang="fr-FR" dirty="0"/>
              <a:t>distordu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5FF950-A7D1-F34C-8D93-8997087B4A6F}"/>
              </a:ext>
            </a:extLst>
          </p:cNvPr>
          <p:cNvSpPr txBox="1"/>
          <p:nvPr/>
        </p:nvSpPr>
        <p:spPr>
          <a:xfrm>
            <a:off x="862890" y="2655017"/>
            <a:ext cx="8231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Modèle distordu ajusté à la corrélation estimée à partir des données 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34A58F-981F-2846-8354-CF75A0118CBE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D64F8CB-8AD5-D646-9489-3F9B6D6C5024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6261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9B9C96-FA95-6340-AF53-6E9CDF215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441" y="1261894"/>
            <a:ext cx="7674810" cy="54053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B4803C-757B-074E-9AD9-48507C2BA892}"/>
              </a:ext>
            </a:extLst>
          </p:cNvPr>
          <p:cNvSpPr txBox="1"/>
          <p:nvPr/>
        </p:nvSpPr>
        <p:spPr>
          <a:xfrm>
            <a:off x="335665" y="1622297"/>
            <a:ext cx="35413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- Calculs des deltas, corrélations, covariances, … + ajustements</a:t>
            </a:r>
          </a:p>
          <a:p>
            <a:r>
              <a:rPr lang="fr-FR" sz="2000" dirty="0"/>
              <a:t>faits avec </a:t>
            </a:r>
            <a:r>
              <a:rPr lang="fr-FR" sz="2000" dirty="0" err="1">
                <a:latin typeface="Lucida Console" panose="020B0609040504020204" pitchFamily="49" charset="0"/>
                <a:cs typeface="Arial Narrow" panose="020B0604020202020204" pitchFamily="34" charset="0"/>
              </a:rPr>
              <a:t>picca</a:t>
            </a:r>
            <a:endParaRPr lang="fr-FR" sz="2000" dirty="0">
              <a:latin typeface="Lucida Console" panose="020B0609040504020204" pitchFamily="49" charset="0"/>
              <a:cs typeface="Arial Narrow" panose="020B0604020202020204" pitchFamily="34" charset="0"/>
            </a:endParaRPr>
          </a:p>
          <a:p>
            <a:endParaRPr lang="fr-FR" sz="2000" dirty="0">
              <a:latin typeface="Lucida Console" panose="020B0609040504020204" pitchFamily="49" charset="0"/>
              <a:cs typeface="Arial Narrow" panose="020B0604020202020204" pitchFamily="34" charset="0"/>
            </a:endParaRPr>
          </a:p>
          <a:p>
            <a:r>
              <a:rPr lang="fr-FR" sz="2000" dirty="0">
                <a:cs typeface="Arial Narrow" panose="020B0604020202020204" pitchFamily="34" charset="0"/>
              </a:rPr>
              <a:t>- 4 </a:t>
            </a:r>
            <a:r>
              <a:rPr lang="fr-FR" sz="2000" dirty="0" err="1">
                <a:cs typeface="Arial Narrow" panose="020B0604020202020204" pitchFamily="34" charset="0"/>
              </a:rPr>
              <a:t>bins</a:t>
            </a:r>
            <a:r>
              <a:rPr lang="fr-FR" sz="2000" dirty="0">
                <a:cs typeface="Arial Narrow" panose="020B0604020202020204" pitchFamily="34" charset="0"/>
              </a:rPr>
              <a:t> en z</a:t>
            </a:r>
          </a:p>
          <a:p>
            <a:endParaRPr lang="fr-FR" sz="2000" dirty="0">
              <a:cs typeface="Arial Narrow" panose="020B0604020202020204" pitchFamily="34" charset="0"/>
            </a:endParaRPr>
          </a:p>
          <a:p>
            <a:r>
              <a:rPr lang="fr-FR" sz="2000" dirty="0">
                <a:cs typeface="Arial Narrow" panose="020B0604020202020204" pitchFamily="34" charset="0"/>
              </a:rPr>
              <a:t>- </a:t>
            </a:r>
            <a:r>
              <a:rPr lang="fr-FR" sz="2000" dirty="0" err="1">
                <a:cs typeface="Arial Narrow" panose="020B0604020202020204" pitchFamily="34" charset="0"/>
              </a:rPr>
              <a:t>eBOSS</a:t>
            </a:r>
            <a:r>
              <a:rPr lang="fr-FR" sz="2000" dirty="0">
                <a:cs typeface="Arial Narrow" panose="020B0604020202020204" pitchFamily="34" charset="0"/>
              </a:rPr>
              <a:t> DR16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DE1ED-70EF-9A44-97A2-5800049E5CD8}"/>
                  </a:ext>
                </a:extLst>
              </p:cNvPr>
              <p:cNvSpPr txBox="1"/>
              <p:nvPr/>
            </p:nvSpPr>
            <p:spPr>
              <a:xfrm>
                <a:off x="2264962" y="4664820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DE1ED-70EF-9A44-97A2-5800049E5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962" y="4664820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3568450-953D-5242-8FFA-F1BA2A24FE81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C135B45-0E81-604E-947F-96E6887C9282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465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7E6E10-D007-8C42-AA9E-B72507B2B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108" y="3137280"/>
            <a:ext cx="9433367" cy="352920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03290D-EE74-7447-B251-780E3474EFAB}"/>
                  </a:ext>
                </a:extLst>
              </p:cNvPr>
              <p:cNvSpPr/>
              <p:nvPr/>
            </p:nvSpPr>
            <p:spPr>
              <a:xfrm>
                <a:off x="6512689" y="1923230"/>
                <a:ext cx="4380943" cy="1029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𝐿𝑦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⍺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𝑚𝑎𝑡𝑖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endParaRPr lang="fr-FR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𝑒𝑓𝑓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𝐿𝑦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𝐿𝑦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𝐿𝑦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⍺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𝐿𝑦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⍺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03290D-EE74-7447-B251-780E3474E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689" y="1923230"/>
                <a:ext cx="4380943" cy="1029384"/>
              </a:xfrm>
              <a:prstGeom prst="rect">
                <a:avLst/>
              </a:prstGeom>
              <a:blipFill>
                <a:blip r:embed="rId3"/>
                <a:stretch>
                  <a:fillRect t="-2439" b="-6951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301276-72E3-D44A-84C6-230FDB263A80}"/>
                  </a:ext>
                </a:extLst>
              </p:cNvPr>
              <p:cNvSpPr txBox="1"/>
              <p:nvPr/>
            </p:nvSpPr>
            <p:spPr>
              <a:xfrm>
                <a:off x="453582" y="1556795"/>
                <a:ext cx="4654608" cy="1820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Les mocks : besoin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𝑒𝑓𝑓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Ajustés par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fr-FR" dirty="0"/>
                  <a:t>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𝑒𝑓𝑓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ym typeface="Wingdings" pitchFamily="2" charset="2"/>
                  </a:rPr>
                  <a:t>   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=3.474 ±0.025</m:t>
                    </m:r>
                  </m:oMath>
                </a14:m>
                <a:endParaRPr lang="el-G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	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=−2.3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 ±1.97</m:t>
                    </m:r>
                  </m:oMath>
                </a14:m>
                <a:endParaRPr lang="el-GR" dirty="0"/>
              </a:p>
              <a:p>
                <a:endParaRPr lang="fr-FR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301276-72E3-D44A-84C6-230FDB263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82" y="1556795"/>
                <a:ext cx="4654608" cy="1820755"/>
              </a:xfrm>
              <a:prstGeom prst="rect">
                <a:avLst/>
              </a:prstGeom>
              <a:blipFill>
                <a:blip r:embed="rId4"/>
                <a:stretch>
                  <a:fillRect l="-1366" t="-13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512CCFB-BEEE-5340-862A-0D8EB200340F}"/>
              </a:ext>
            </a:extLst>
          </p:cNvPr>
          <p:cNvSpPr txBox="1"/>
          <p:nvPr/>
        </p:nvSpPr>
        <p:spPr>
          <a:xfrm>
            <a:off x="7042128" y="1553898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effectif 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8AE95A-C564-8346-9572-474511F07617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38B8A87-02B3-5D43-904B-D28F64EAD57F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2871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7356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Les mocks : définition et objectifs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810954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927132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Simulations des données : un relevé de QSO dont les forêts Ly</a:t>
            </a:r>
            <a:r>
              <a:rPr lang="fr-FR" sz="2400" dirty="0"/>
              <a:t>⍺</a:t>
            </a:r>
            <a:r>
              <a:rPr lang="fr-FR" sz="2000" dirty="0"/>
              <a:t> possèdent les bonnes fonctions de corrélations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Pas N-body, mais champs aléatoires gaussiens (GRF) : beaucoup plus rapide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Objectifs :</a:t>
            </a:r>
          </a:p>
          <a:p>
            <a:r>
              <a:rPr lang="fr-FR" sz="2000" dirty="0"/>
              <a:t>		- tester l’analyse</a:t>
            </a:r>
          </a:p>
          <a:p>
            <a:r>
              <a:rPr lang="fr-FR" sz="2000" dirty="0"/>
              <a:t>		- identifier les potentielles systématiques</a:t>
            </a:r>
          </a:p>
          <a:p>
            <a:r>
              <a:rPr lang="fr-FR" sz="2000" dirty="0"/>
              <a:t>		- vérifier la matrice de distorsions</a:t>
            </a:r>
          </a:p>
          <a:p>
            <a:r>
              <a:rPr lang="fr-FR" sz="2000" dirty="0"/>
              <a:t>		- vérifier la matrice de covariance</a:t>
            </a:r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153673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9D3E3-CB3B-734F-8440-D305545813F3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19C02EF-0981-AE49-821E-BD4BCAFCE74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1371A92A-CF72-E744-9168-6F97B7E0E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1276912" y="3127151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713025-5C4B-0E43-8A10-9E48C7C6AB8A}"/>
                  </a:ext>
                </a:extLst>
              </p:cNvPr>
              <p:cNvSpPr txBox="1"/>
              <p:nvPr/>
            </p:nvSpPr>
            <p:spPr>
              <a:xfrm>
                <a:off x="1226937" y="2685953"/>
                <a:ext cx="13619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ea typeface="Cambria Math" panose="02040503050406030204" pitchFamily="18" charset="0"/>
                  </a:rPr>
                  <a:t>1 GRF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713025-5C4B-0E43-8A10-9E48C7C6A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937" y="2685953"/>
                <a:ext cx="1361911" cy="400110"/>
              </a:xfrm>
              <a:prstGeom prst="rect">
                <a:avLst/>
              </a:prstGeom>
              <a:blipFill>
                <a:blip r:embed="rId3"/>
                <a:stretch>
                  <a:fillRect l="-4630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8A76C3-DE4A-574A-8DE8-916521DDF03D}"/>
              </a:ext>
            </a:extLst>
          </p:cNvPr>
          <p:cNvCxnSpPr>
            <a:cxnSpLocks/>
          </p:cNvCxnSpPr>
          <p:nvPr/>
        </p:nvCxnSpPr>
        <p:spPr>
          <a:xfrm flipV="1">
            <a:off x="2812648" y="1946321"/>
            <a:ext cx="3097997" cy="165712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DB4C53-5E59-2744-A7B3-72BD79FB8F6F}"/>
              </a:ext>
            </a:extLst>
          </p:cNvPr>
          <p:cNvCxnSpPr>
            <a:cxnSpLocks/>
          </p:cNvCxnSpPr>
          <p:nvPr/>
        </p:nvCxnSpPr>
        <p:spPr>
          <a:xfrm flipV="1">
            <a:off x="2812648" y="2966839"/>
            <a:ext cx="4091653" cy="8113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E2F367A-FABA-5044-8A78-1E047919AAE9}"/>
              </a:ext>
            </a:extLst>
          </p:cNvPr>
          <p:cNvCxnSpPr>
            <a:cxnSpLocks/>
          </p:cNvCxnSpPr>
          <p:nvPr/>
        </p:nvCxnSpPr>
        <p:spPr>
          <a:xfrm>
            <a:off x="2812648" y="4085863"/>
            <a:ext cx="2824223" cy="15248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467E2D77-7EF9-9547-8DE3-6EB6D87192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6134445" y="878648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FD7D138D-043D-3C47-BD9F-724CE4132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7332449" y="2112052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6C060449-A238-0643-A5CE-C1783134D3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7336309" y="3976157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59DA9C55-D204-A844-82CB-334D0A44B6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5910645" y="5278309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B8FF10-64AC-364E-A770-B540C6D43E4C}"/>
              </a:ext>
            </a:extLst>
          </p:cNvPr>
          <p:cNvCxnSpPr>
            <a:cxnSpLocks/>
          </p:cNvCxnSpPr>
          <p:nvPr/>
        </p:nvCxnSpPr>
        <p:spPr>
          <a:xfrm>
            <a:off x="2812648" y="3913519"/>
            <a:ext cx="4091653" cy="71371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38FBBC-92B3-E943-BB4F-C28C8D1F5A1E}"/>
                  </a:ext>
                </a:extLst>
              </p:cNvPr>
              <p:cNvSpPr txBox="1"/>
              <p:nvPr/>
            </p:nvSpPr>
            <p:spPr>
              <a:xfrm>
                <a:off x="3927600" y="3427686"/>
                <a:ext cx="1631344" cy="12100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cell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fr-FR" dirty="0"/>
              </a:p>
              <a:p>
                <a:pPr algn="ctr"/>
                <a:r>
                  <a:rPr lang="fr-FR" dirty="0"/>
                  <a:t>+</a:t>
                </a:r>
              </a:p>
              <a:p>
                <a:pPr algn="ctr"/>
                <a:r>
                  <a:rPr lang="fr-FR" dirty="0"/>
                  <a:t>FFT</a:t>
                </a:r>
                <a:r>
                  <a:rPr lang="fr-FR" baseline="30000" dirty="0"/>
                  <a:t> </a:t>
                </a:r>
                <a:r>
                  <a:rPr lang="fr-FR" dirty="0"/>
                  <a:t>inverse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38FBBC-92B3-E943-BB4F-C28C8D1F5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600" y="3427686"/>
                <a:ext cx="1631344" cy="1210011"/>
              </a:xfrm>
              <a:prstGeom prst="rect">
                <a:avLst/>
              </a:prstGeom>
              <a:blipFill>
                <a:blip r:embed="rId4"/>
                <a:stretch>
                  <a:fillRect t="-31250" b="-145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1CE48C-63D1-9F45-9DAC-A6A98C89BCEC}"/>
                  </a:ext>
                </a:extLst>
              </p:cNvPr>
              <p:cNvSpPr txBox="1"/>
              <p:nvPr/>
            </p:nvSpPr>
            <p:spPr>
              <a:xfrm>
                <a:off x="7172607" y="575581"/>
                <a:ext cx="3521798" cy="4217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3 champs log-</a:t>
                </a:r>
                <a:r>
                  <a:rPr lang="en-US" sz="2000" dirty="0" err="1">
                    <a:ea typeface="Cambria Math" panose="02040503050406030204" pitchFamily="18" charset="0"/>
                  </a:rPr>
                  <a:t>normaux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1CE48C-63D1-9F45-9DAC-A6A98C89B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607" y="575581"/>
                <a:ext cx="3521798" cy="421782"/>
              </a:xfrm>
              <a:prstGeom prst="rect">
                <a:avLst/>
              </a:prstGeom>
              <a:blipFill>
                <a:blip r:embed="rId5"/>
                <a:stretch>
                  <a:fillRect l="-1799" t="-5714" b="-142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976254-5490-3746-A402-67B3F8646BA4}"/>
                  </a:ext>
                </a:extLst>
              </p:cNvPr>
              <p:cNvSpPr txBox="1"/>
              <p:nvPr/>
            </p:nvSpPr>
            <p:spPr>
              <a:xfrm>
                <a:off x="8293027" y="1872319"/>
                <a:ext cx="23623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1 </a:t>
                </a:r>
                <a:r>
                  <a:rPr lang="en-US" sz="2000" dirty="0" err="1">
                    <a:ea typeface="Cambria Math" panose="02040503050406030204" pitchFamily="18" charset="0"/>
                  </a:rPr>
                  <a:t>densité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:r>
                  <a:rPr lang="en-US" sz="2000" b="0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976254-5490-3746-A402-67B3F8646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027" y="1872319"/>
                <a:ext cx="2362313" cy="400110"/>
              </a:xfrm>
              <a:prstGeom prst="rect">
                <a:avLst/>
              </a:prstGeom>
              <a:blipFill>
                <a:blip r:embed="rId6"/>
                <a:stretch>
                  <a:fillRect l="-2139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C5A6355-EA7D-8646-938F-1ECB14F675E8}"/>
                  </a:ext>
                </a:extLst>
              </p:cNvPr>
              <p:cNvSpPr txBox="1"/>
              <p:nvPr/>
            </p:nvSpPr>
            <p:spPr>
              <a:xfrm>
                <a:off x="8293027" y="3685753"/>
                <a:ext cx="175573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3 vitesses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C5A6355-EA7D-8646-938F-1ECB14F67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027" y="3685753"/>
                <a:ext cx="1755737" cy="400110"/>
              </a:xfrm>
              <a:prstGeom prst="rect">
                <a:avLst/>
              </a:prstGeom>
              <a:blipFill>
                <a:blip r:embed="rId7"/>
                <a:stretch>
                  <a:fillRect l="-2878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EE5FF8-7534-BD4C-B71A-52054FAD8663}"/>
                  </a:ext>
                </a:extLst>
              </p:cNvPr>
              <p:cNvSpPr txBox="1"/>
              <p:nvPr/>
            </p:nvSpPr>
            <p:spPr>
              <a:xfrm>
                <a:off x="7332449" y="5729330"/>
                <a:ext cx="3236207" cy="424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6 gradients de vitesse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EE5FF8-7534-BD4C-B71A-52054FAD8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449" y="5729330"/>
                <a:ext cx="3236207" cy="424796"/>
              </a:xfrm>
              <a:prstGeom prst="rect">
                <a:avLst/>
              </a:prstGeom>
              <a:blipFill>
                <a:blip r:embed="rId8"/>
                <a:stretch>
                  <a:fillRect l="-1563" t="-5714" b="-1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E449E1-8CDE-9547-A455-2E9C1ECD9A2B}"/>
                  </a:ext>
                </a:extLst>
              </p:cNvPr>
              <p:cNvSpPr txBox="1"/>
              <p:nvPr/>
            </p:nvSpPr>
            <p:spPr>
              <a:xfrm>
                <a:off x="498684" y="6154126"/>
                <a:ext cx="494141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ym typeface="Wingdings" pitchFamily="2" charset="2"/>
                  </a:rPr>
                  <a:t>1 boite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000" dirty="0">
                    <a:sym typeface="Wingdings" pitchFamily="2" charset="2"/>
                  </a:rPr>
                  <a:t>  </a:t>
                </a:r>
                <a:r>
                  <a:rPr lang="fr-FR" sz="2000" dirty="0"/>
                  <a:t>13 boîtes dans l’espace réel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E449E1-8CDE-9547-A455-2E9C1ECD9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84" y="6154126"/>
                <a:ext cx="4941417" cy="400110"/>
              </a:xfrm>
              <a:prstGeom prst="rect">
                <a:avLst/>
              </a:prstGeom>
              <a:blipFill>
                <a:blip r:embed="rId9"/>
                <a:stretch>
                  <a:fillRect l="-1026" t="-9375" r="-256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CF345DA-C82D-0940-A460-974BE400D83E}"/>
              </a:ext>
            </a:extLst>
          </p:cNvPr>
          <p:cNvSpPr txBox="1"/>
          <p:nvPr/>
        </p:nvSpPr>
        <p:spPr>
          <a:xfrm>
            <a:off x="969173" y="4613760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2560x2560x1536</a:t>
            </a:r>
          </a:p>
          <a:p>
            <a:pPr algn="ctr"/>
            <a:r>
              <a:rPr lang="fr-FR" dirty="0"/>
              <a:t>2.19 </a:t>
            </a:r>
            <a:r>
              <a:rPr lang="fr-FR" dirty="0" err="1"/>
              <a:t>Mpc</a:t>
            </a:r>
            <a:r>
              <a:rPr lang="fr-FR" dirty="0"/>
              <a:t>/h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186F85-C775-7943-910A-D810F5703D46}"/>
              </a:ext>
            </a:extLst>
          </p:cNvPr>
          <p:cNvSpPr txBox="1"/>
          <p:nvPr/>
        </p:nvSpPr>
        <p:spPr>
          <a:xfrm>
            <a:off x="682906" y="1493134"/>
            <a:ext cx="9294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Les boîtes</a:t>
            </a:r>
          </a:p>
        </p:txBody>
      </p:sp>
    </p:spTree>
    <p:extLst>
      <p:ext uri="{BB962C8B-B14F-4D97-AF65-F5344CB8AC3E}">
        <p14:creationId xmlns:p14="http://schemas.microsoft.com/office/powerpoint/2010/main" val="2582691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5030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quasars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Champ log-normal 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en-US" sz="20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FFT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QSO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cell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fr-FR" sz="2000" dirty="0"/>
                  <a:t> 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= FFT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]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champs log-normaux à z</a:t>
                </a:r>
                <a:r>
                  <a:rPr lang="fr-FR" sz="2000" baseline="-25000" dirty="0"/>
                  <a:t>1</a:t>
                </a:r>
                <a:r>
                  <a:rPr lang="fr-FR" sz="2000" dirty="0"/>
                  <a:t> = 1.9 , z</a:t>
                </a:r>
                <a:r>
                  <a:rPr lang="fr-FR" sz="2000" baseline="-25000" dirty="0"/>
                  <a:t>2</a:t>
                </a:r>
                <a:r>
                  <a:rPr lang="fr-FR" sz="2000" dirty="0"/>
                  <a:t> = 2.75 , z</a:t>
                </a:r>
                <a:r>
                  <a:rPr lang="fr-FR" sz="2000" baseline="-25000" dirty="0"/>
                  <a:t>3</a:t>
                </a:r>
                <a:r>
                  <a:rPr lang="fr-FR" sz="2000" dirty="0"/>
                  <a:t> = 3.6 </a:t>
                </a:r>
              </a:p>
              <a:p>
                <a:r>
                  <a:rPr lang="fr-FR" sz="2000" dirty="0"/>
                  <a:t>+ </a:t>
                </a:r>
                <a:r>
                  <a:rPr lang="fr-FR" sz="2000" dirty="0">
                    <a:solidFill>
                      <a:schemeClr val="accent2"/>
                    </a:solidFill>
                  </a:rPr>
                  <a:t>combinaison</a:t>
                </a:r>
                <a:r>
                  <a:rPr lang="fr-FR" sz="2000" dirty="0"/>
                  <a:t> d’1 </a:t>
                </a:r>
                <a:r>
                  <a:rPr lang="fr-FR" sz="2000" dirty="0">
                    <a:solidFill>
                      <a:srgbClr val="0070C0"/>
                    </a:solidFill>
                  </a:rPr>
                  <a:t>interpolation</a:t>
                </a:r>
                <a:r>
                  <a:rPr lang="fr-FR" sz="2000" dirty="0"/>
                  <a:t> et d’1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extrapolation</a:t>
                </a:r>
              </a:p>
              <a:p>
                <a:pPr marL="1257300" lvl="2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800100" lvl="1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1 champ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ym typeface="Wingdings" pitchFamily="2" charset="2"/>
                  </a:rPr>
                  <a:t> </a:t>
                </a:r>
                <a:r>
                  <a:rPr lang="fr-FR" sz="2000" dirty="0"/>
                  <a:t>correct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QSO tirés selon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∝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(z)) </a:t>
                </a:r>
              </a:p>
              <a:p>
                <a:r>
                  <a:rPr lang="fr-FR" sz="2000" dirty="0"/>
                  <a:t>+ déplacés selon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5030544"/>
              </a:xfrm>
              <a:prstGeom prst="rect">
                <a:avLst/>
              </a:prstGeom>
              <a:blipFill>
                <a:blip r:embed="rId2"/>
                <a:stretch>
                  <a:fillRect l="-819" t="-1008" b="-113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328AB39-6719-5A44-BCF8-28F928084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066" y="72554"/>
            <a:ext cx="4191669" cy="31336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FFFBA4-6768-6A4D-9054-1F4EC0AF3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458" y="3492661"/>
            <a:ext cx="3639838" cy="31336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0E6250-0CBB-FB4B-9914-EBBF3F6B74CB}"/>
              </a:ext>
            </a:extLst>
          </p:cNvPr>
          <p:cNvSpPr txBox="1"/>
          <p:nvPr/>
        </p:nvSpPr>
        <p:spPr>
          <a:xfrm>
            <a:off x="9745884" y="3195671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z = 2.38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F02887-E71F-8246-92C8-790757EFC560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14000C0-8768-E949-B310-494C4D047602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6696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EFC3EC-17C3-ED4A-B97A-0184DDBC34BF}"/>
              </a:ext>
            </a:extLst>
          </p:cNvPr>
          <p:cNvSpPr txBox="1"/>
          <p:nvPr/>
        </p:nvSpPr>
        <p:spPr>
          <a:xfrm>
            <a:off x="844952" y="1329345"/>
            <a:ext cx="83134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Comment étudier l’histoire de l’expansion de l’univers ?</a:t>
            </a:r>
          </a:p>
          <a:p>
            <a:r>
              <a:rPr lang="fr-FR" sz="2400" dirty="0">
                <a:sym typeface="Wingdings" pitchFamily="2" charset="2"/>
              </a:rPr>
              <a:t> Les oscillations acoustiques de baryons (BAO)</a:t>
            </a:r>
            <a:endParaRPr lang="fr-FR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6A57EA-CC46-8840-B95C-D180DFE3934F}"/>
              </a:ext>
            </a:extLst>
          </p:cNvPr>
          <p:cNvSpPr txBox="1"/>
          <p:nvPr/>
        </p:nvSpPr>
        <p:spPr>
          <a:xfrm>
            <a:off x="1354238" y="17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3076" name="Picture 4" descr="What the hell are Baryon Acoustic Oscillations? | by Ethan Siegel | Starts  With A Bang! | Medium">
            <a:extLst>
              <a:ext uri="{FF2B5EF4-FFF2-40B4-BE49-F238E27FC236}">
                <a16:creationId xmlns:a16="http://schemas.microsoft.com/office/drawing/2014/main" id="{A9D2D826-FD30-CA46-83F9-51A0CB6EC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99" y="4189567"/>
            <a:ext cx="2885726" cy="22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aryon Acoustic Oscillations - Galaxies &amp; Cosmology 2015">
            <a:extLst>
              <a:ext uri="{FF2B5EF4-FFF2-40B4-BE49-F238E27FC236}">
                <a16:creationId xmlns:a16="http://schemas.microsoft.com/office/drawing/2014/main" id="{AE7AA09B-FEF8-064D-BB40-39DFB121B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846" y="2292424"/>
            <a:ext cx="2554638" cy="167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ESY - DESY - Cosmological analysis of the completed Baryon Oscillation  Spectroscopic Survey">
            <a:extLst>
              <a:ext uri="{FF2B5EF4-FFF2-40B4-BE49-F238E27FC236}">
                <a16:creationId xmlns:a16="http://schemas.microsoft.com/office/drawing/2014/main" id="{AF39300C-594C-2A4D-8D4D-33CA3AFB7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502" y="2863120"/>
            <a:ext cx="5393211" cy="346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CB36E1-1250-8745-B114-5C0A9B7F053B}"/>
              </a:ext>
            </a:extLst>
          </p:cNvPr>
          <p:cNvSpPr txBox="1"/>
          <p:nvPr/>
        </p:nvSpPr>
        <p:spPr>
          <a:xfrm>
            <a:off x="6833192" y="2356005"/>
            <a:ext cx="4435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BAO = distance caractéristique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76EC1D-B54A-954A-9820-EDE49B5B05FB}"/>
              </a:ext>
            </a:extLst>
          </p:cNvPr>
          <p:cNvSpPr txBox="1"/>
          <p:nvPr/>
        </p:nvSpPr>
        <p:spPr>
          <a:xfrm>
            <a:off x="252205" y="2620822"/>
            <a:ext cx="23887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plasma photons +</a:t>
            </a:r>
          </a:p>
          <a:p>
            <a:r>
              <a:rPr lang="fr-FR" sz="2000" dirty="0"/>
              <a:t>baryons</a:t>
            </a:r>
          </a:p>
          <a:p>
            <a:r>
              <a:rPr lang="fr-FR" sz="2000" dirty="0">
                <a:sym typeface="Wingdings" pitchFamily="2" charset="2"/>
              </a:rPr>
              <a:t> onde acoustique</a:t>
            </a:r>
            <a:endParaRPr lang="fr-FR" sz="2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44DA2D-8748-C748-AF3E-A3B0EC0E0C05}"/>
              </a:ext>
            </a:extLst>
          </p:cNvPr>
          <p:cNvCxnSpPr/>
          <p:nvPr/>
        </p:nvCxnSpPr>
        <p:spPr>
          <a:xfrm>
            <a:off x="1774899" y="6488668"/>
            <a:ext cx="28857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018F6E0-4F65-0C44-A29D-E52B933DAB3C}"/>
              </a:ext>
            </a:extLst>
          </p:cNvPr>
          <p:cNvSpPr txBox="1"/>
          <p:nvPr/>
        </p:nvSpPr>
        <p:spPr>
          <a:xfrm>
            <a:off x="2176451" y="64589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temps (expansion)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3BB8FD-17EA-B345-A8A5-DFB0F7DA0968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02A2BD2-F5F8-F54B-991A-4AD218DF8F0D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9567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2EEA4-78BB-DD4B-9522-1907132BEF70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4661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Ly</a:t>
                </a:r>
                <a:r>
                  <a:rPr lang="fr-FR" sz="2800" dirty="0"/>
                  <a:t>⍺</a:t>
                </a:r>
                <a:endParaRPr lang="fr-FR" sz="2400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mati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FFT</m:t>
                          </m:r>
                        </m:e>
                        <m:sup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type m:val="skw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mati</m:t>
                                      </m:r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è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re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cell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fr-FR" sz="2000" dirty="0"/>
              </a:p>
              <a:p>
                <a:pPr lvl="2"/>
                <a:endParaRPr lang="fr-FR" sz="2000" dirty="0"/>
              </a:p>
              <a:p>
                <a:pPr marL="1257300" lvl="2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  avec   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mati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è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re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]</m:t>
                        </m:r>
                      </m:e>
                    </m:func>
                  </m:oMath>
                </a14:m>
                <a:endParaRPr lang="fr-FR" sz="2000" dirty="0"/>
              </a:p>
              <a:p>
                <a:pPr lvl="2"/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vitesses</a:t>
                </a:r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𝑎𝐻𝑓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;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∈[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  <a:p>
                <a:pPr/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gradients de vitesse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sz="2000" dirty="0"/>
              </a:p>
              <a:p>
                <a:pPr lvl="1"/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2EEA4-78BB-DD4B-9522-1907132BE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4661597"/>
              </a:xfrm>
              <a:prstGeom prst="rect">
                <a:avLst/>
              </a:prstGeom>
              <a:blipFill>
                <a:blip r:embed="rId2"/>
                <a:stretch>
                  <a:fillRect l="-819" t="-135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B8A304-F526-F440-9B86-CB9E4788734E}"/>
                  </a:ext>
                </a:extLst>
              </p:cNvPr>
              <p:cNvSpPr txBox="1"/>
              <p:nvPr/>
            </p:nvSpPr>
            <p:spPr>
              <a:xfrm>
                <a:off x="9067801" y="2669770"/>
                <a:ext cx="256902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dirty="0"/>
                  <a:t>Même boîte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fr-FR" sz="2400" dirty="0"/>
              </a:p>
              <a:p>
                <a:pPr algn="ctr"/>
                <a:r>
                  <a:rPr lang="fr-FR" sz="2400" dirty="0"/>
                  <a:t> </a:t>
                </a:r>
              </a:p>
              <a:p>
                <a:pPr algn="ctr"/>
                <a:r>
                  <a:rPr lang="fr-FR" sz="2400" dirty="0">
                    <a:sym typeface="Wingdings" pitchFamily="2" charset="2"/>
                  </a:rPr>
                  <a:t> garanti la corrélation des 13 boîtes</a:t>
                </a:r>
                <a:endParaRPr lang="fr-FR" sz="2400" dirty="0"/>
              </a:p>
              <a:p>
                <a:pPr algn="ctr"/>
                <a:endParaRPr lang="fr-FR" sz="2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B8A304-F526-F440-9B86-CB9E47887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801" y="2669770"/>
                <a:ext cx="2569028" cy="2308324"/>
              </a:xfrm>
              <a:prstGeom prst="rect">
                <a:avLst/>
              </a:prstGeom>
              <a:blipFill>
                <a:blip r:embed="rId3"/>
                <a:stretch>
                  <a:fillRect t="-1639" r="-9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own Arrow 2">
            <a:extLst>
              <a:ext uri="{FF2B5EF4-FFF2-40B4-BE49-F238E27FC236}">
                <a16:creationId xmlns:a16="http://schemas.microsoft.com/office/drawing/2014/main" id="{8AAAB0DC-5E2B-B749-8176-52450E8DE4E2}"/>
              </a:ext>
            </a:extLst>
          </p:cNvPr>
          <p:cNvSpPr/>
          <p:nvPr/>
        </p:nvSpPr>
        <p:spPr>
          <a:xfrm>
            <a:off x="10199915" y="3145971"/>
            <a:ext cx="304800" cy="28302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5E45A0-BF8E-8C4C-9CC0-3A791E585855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E41259C-D41D-6F4B-A1BC-CAF1732FB51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1665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Création des lignes de visée</a:t>
                </a:r>
                <a:endParaRPr lang="fr-FR" sz="2000" dirty="0"/>
              </a:p>
              <a:p>
                <a:r>
                  <a:rPr lang="fr-FR" sz="2000" dirty="0"/>
                  <a:t>Tableau 6524 pixels, 0.2 </a:t>
                </a:r>
                <a:r>
                  <a:rPr lang="fr-FR" sz="2000" dirty="0" err="1"/>
                  <a:t>Mpc</a:t>
                </a:r>
                <a:r>
                  <a:rPr lang="fr-FR" sz="2000" dirty="0"/>
                  <a:t>/h, </a:t>
                </a:r>
                <a:r>
                  <a:rPr lang="el-GR" sz="2000" dirty="0"/>
                  <a:t>3476</a:t>
                </a:r>
                <a:r>
                  <a:rPr lang="en-US" sz="2000" dirty="0"/>
                  <a:t>.2</a:t>
                </a:r>
                <a:r>
                  <a:rPr lang="el-GR" sz="2000" dirty="0"/>
                  <a:t> &lt; λ &lt; 5591</a:t>
                </a:r>
                <a:r>
                  <a:rPr lang="en-US" sz="2000" dirty="0"/>
                  <a:t>.6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en-US" sz="2000" dirty="0"/>
              </a:p>
              <a:p>
                <a:endParaRPr lang="fr-FR" sz="2000" dirty="0"/>
              </a:p>
              <a:p>
                <a:r>
                  <a:rPr lang="fr-FR" sz="2000" dirty="0"/>
                  <a:t>Eviter l’aliasing </a:t>
                </a:r>
                <a:r>
                  <a:rPr lang="fr-FR" sz="2000" dirty="0">
                    <a:sym typeface="Wingdings" pitchFamily="2" charset="2"/>
                  </a:rPr>
                  <a:t> lissage gaussien avec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=2.19</m:t>
                    </m:r>
                  </m:oMath>
                </a14:m>
                <a:r>
                  <a:rPr lang="fr-FR" sz="2000" dirty="0">
                    <a:sym typeface="Wingdings" pitchFamily="2" charset="2"/>
                  </a:rPr>
                  <a:t> </a:t>
                </a:r>
                <a:r>
                  <a:rPr lang="fr-FR" sz="2000" dirty="0" err="1">
                    <a:sym typeface="Wingdings" pitchFamily="2" charset="2"/>
                  </a:rPr>
                  <a:t>Mpc</a:t>
                </a:r>
                <a:r>
                  <a:rPr lang="fr-FR" sz="2000" dirty="0">
                    <a:sym typeface="Wingdings" pitchFamily="2" charset="2"/>
                  </a:rPr>
                  <a:t>/h</a:t>
                </a:r>
              </a:p>
              <a:p>
                <a:r>
                  <a:rPr lang="fr-FR" sz="2000" dirty="0"/>
                  <a:t>Prend en compte uniquement les </a:t>
                </a:r>
                <a:r>
                  <a:rPr lang="fr-FR" sz="2000" dirty="0" err="1"/>
                  <a:t>voxcels</a:t>
                </a:r>
                <a:r>
                  <a:rPr lang="fr-FR" sz="2000" dirty="0"/>
                  <a:t> à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blipFill>
                <a:blip r:embed="rId2"/>
                <a:stretch>
                  <a:fillRect l="-819" t="-25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C7870E-FDE3-CB49-A3C0-C69D45791D3A}"/>
              </a:ext>
            </a:extLst>
          </p:cNvPr>
          <p:cNvCxnSpPr>
            <a:cxnSpLocks/>
          </p:cNvCxnSpPr>
          <p:nvPr/>
        </p:nvCxnSpPr>
        <p:spPr>
          <a:xfrm>
            <a:off x="8696639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BB47E84-62D0-2140-824D-36AEAAA92E86}"/>
              </a:ext>
            </a:extLst>
          </p:cNvPr>
          <p:cNvCxnSpPr>
            <a:cxnSpLocks/>
          </p:cNvCxnSpPr>
          <p:nvPr/>
        </p:nvCxnSpPr>
        <p:spPr>
          <a:xfrm>
            <a:off x="8880093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2BB48E-678F-3349-9E45-5954FE17EFF6}"/>
              </a:ext>
            </a:extLst>
          </p:cNvPr>
          <p:cNvCxnSpPr>
            <a:cxnSpLocks/>
          </p:cNvCxnSpPr>
          <p:nvPr/>
        </p:nvCxnSpPr>
        <p:spPr>
          <a:xfrm>
            <a:off x="9064460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6054F5-C263-B746-9B6B-47F03147E174}"/>
              </a:ext>
            </a:extLst>
          </p:cNvPr>
          <p:cNvCxnSpPr>
            <a:cxnSpLocks/>
          </p:cNvCxnSpPr>
          <p:nvPr/>
        </p:nvCxnSpPr>
        <p:spPr>
          <a:xfrm>
            <a:off x="9244326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937F2E-4625-864E-9509-0BAC06D91966}"/>
              </a:ext>
            </a:extLst>
          </p:cNvPr>
          <p:cNvCxnSpPr>
            <a:cxnSpLocks/>
          </p:cNvCxnSpPr>
          <p:nvPr/>
        </p:nvCxnSpPr>
        <p:spPr>
          <a:xfrm>
            <a:off x="9430994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8D6DB4-66B8-4045-B7A6-57FB35389F3F}"/>
              </a:ext>
            </a:extLst>
          </p:cNvPr>
          <p:cNvCxnSpPr>
            <a:cxnSpLocks/>
          </p:cNvCxnSpPr>
          <p:nvPr/>
        </p:nvCxnSpPr>
        <p:spPr>
          <a:xfrm>
            <a:off x="9612147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8DB450-5A26-3C49-8097-1FF0820AE499}"/>
              </a:ext>
            </a:extLst>
          </p:cNvPr>
          <p:cNvCxnSpPr>
            <a:cxnSpLocks/>
          </p:cNvCxnSpPr>
          <p:nvPr/>
        </p:nvCxnSpPr>
        <p:spPr>
          <a:xfrm>
            <a:off x="9796777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123F32-C986-BF46-8675-628ECC38C476}"/>
              </a:ext>
            </a:extLst>
          </p:cNvPr>
          <p:cNvCxnSpPr>
            <a:cxnSpLocks/>
          </p:cNvCxnSpPr>
          <p:nvPr/>
        </p:nvCxnSpPr>
        <p:spPr>
          <a:xfrm>
            <a:off x="9980231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F8BCF3-AD6D-0941-976E-ADC7EE279427}"/>
              </a:ext>
            </a:extLst>
          </p:cNvPr>
          <p:cNvCxnSpPr>
            <a:cxnSpLocks/>
          </p:cNvCxnSpPr>
          <p:nvPr/>
        </p:nvCxnSpPr>
        <p:spPr>
          <a:xfrm>
            <a:off x="10164598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12878C2-C96F-9143-8AE0-BAFFB5C3D53C}"/>
              </a:ext>
            </a:extLst>
          </p:cNvPr>
          <p:cNvCxnSpPr>
            <a:cxnSpLocks/>
          </p:cNvCxnSpPr>
          <p:nvPr/>
        </p:nvCxnSpPr>
        <p:spPr>
          <a:xfrm>
            <a:off x="8515664" y="3429000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F0134C0-076D-B84A-8158-8C9301F9ECA4}"/>
              </a:ext>
            </a:extLst>
          </p:cNvPr>
          <p:cNvCxnSpPr>
            <a:cxnSpLocks/>
          </p:cNvCxnSpPr>
          <p:nvPr/>
        </p:nvCxnSpPr>
        <p:spPr>
          <a:xfrm>
            <a:off x="8515664" y="3246594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17B4C40-381A-074D-ACBA-A5D81C5473A8}"/>
              </a:ext>
            </a:extLst>
          </p:cNvPr>
          <p:cNvCxnSpPr>
            <a:cxnSpLocks/>
          </p:cNvCxnSpPr>
          <p:nvPr/>
        </p:nvCxnSpPr>
        <p:spPr>
          <a:xfrm>
            <a:off x="8515664" y="3069196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205C445-FB29-3146-96BA-1F91E7FC8010}"/>
              </a:ext>
            </a:extLst>
          </p:cNvPr>
          <p:cNvCxnSpPr>
            <a:cxnSpLocks/>
          </p:cNvCxnSpPr>
          <p:nvPr/>
        </p:nvCxnSpPr>
        <p:spPr>
          <a:xfrm>
            <a:off x="8515664" y="2886075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3AC9AC3-10D7-C74D-8361-5A8BF8FD4C0F}"/>
              </a:ext>
            </a:extLst>
          </p:cNvPr>
          <p:cNvCxnSpPr>
            <a:cxnSpLocks/>
          </p:cNvCxnSpPr>
          <p:nvPr/>
        </p:nvCxnSpPr>
        <p:spPr>
          <a:xfrm>
            <a:off x="8515664" y="2703669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D0655C8-6247-2B46-B68E-78C9ABAE7175}"/>
              </a:ext>
            </a:extLst>
          </p:cNvPr>
          <p:cNvCxnSpPr>
            <a:cxnSpLocks/>
          </p:cNvCxnSpPr>
          <p:nvPr/>
        </p:nvCxnSpPr>
        <p:spPr>
          <a:xfrm>
            <a:off x="8515664" y="2511983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FE0B59F-F4BE-FC44-9314-BD8846E5A3C7}"/>
              </a:ext>
            </a:extLst>
          </p:cNvPr>
          <p:cNvCxnSpPr>
            <a:cxnSpLocks/>
          </p:cNvCxnSpPr>
          <p:nvPr/>
        </p:nvCxnSpPr>
        <p:spPr>
          <a:xfrm>
            <a:off x="8515664" y="2328862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18350E4-D0CD-3540-B740-994D367DC68E}"/>
              </a:ext>
            </a:extLst>
          </p:cNvPr>
          <p:cNvCxnSpPr>
            <a:cxnSpLocks/>
          </p:cNvCxnSpPr>
          <p:nvPr/>
        </p:nvCxnSpPr>
        <p:spPr>
          <a:xfrm>
            <a:off x="8515664" y="2146456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5A031F9-815F-0349-897C-8C151108F7CF}"/>
              </a:ext>
            </a:extLst>
          </p:cNvPr>
          <p:cNvCxnSpPr>
            <a:cxnSpLocks/>
          </p:cNvCxnSpPr>
          <p:nvPr/>
        </p:nvCxnSpPr>
        <p:spPr>
          <a:xfrm>
            <a:off x="8515664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E2F72FE-138A-F243-9082-6E98E8EB0621}"/>
              </a:ext>
            </a:extLst>
          </p:cNvPr>
          <p:cNvCxnSpPr>
            <a:cxnSpLocks/>
          </p:cNvCxnSpPr>
          <p:nvPr/>
        </p:nvCxnSpPr>
        <p:spPr>
          <a:xfrm>
            <a:off x="8515664" y="3595688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ross 85">
            <a:extLst>
              <a:ext uri="{FF2B5EF4-FFF2-40B4-BE49-F238E27FC236}">
                <a16:creationId xmlns:a16="http://schemas.microsoft.com/office/drawing/2014/main" id="{CF0E578C-3F92-0A46-8BC0-CF492E905177}"/>
              </a:ext>
            </a:extLst>
          </p:cNvPr>
          <p:cNvSpPr/>
          <p:nvPr/>
        </p:nvSpPr>
        <p:spPr>
          <a:xfrm>
            <a:off x="9273861" y="2731726"/>
            <a:ext cx="137441" cy="138631"/>
          </a:xfrm>
          <a:prstGeom prst="plus">
            <a:avLst>
              <a:gd name="adj" fmla="val 46957"/>
            </a:avLst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E0D5715-C9DE-B144-902C-E8E4EB74B9B5}"/>
              </a:ext>
            </a:extLst>
          </p:cNvPr>
          <p:cNvCxnSpPr>
            <a:cxnSpLocks/>
          </p:cNvCxnSpPr>
          <p:nvPr/>
        </p:nvCxnSpPr>
        <p:spPr>
          <a:xfrm>
            <a:off x="8515664" y="1946431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DAF8EA68-49A5-E54A-9E7F-00A52E06114C}"/>
              </a:ext>
            </a:extLst>
          </p:cNvPr>
          <p:cNvSpPr/>
          <p:nvPr/>
        </p:nvSpPr>
        <p:spPr>
          <a:xfrm>
            <a:off x="8693801" y="2146465"/>
            <a:ext cx="1283576" cy="1282535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0" name="Picture 159">
            <a:extLst>
              <a:ext uri="{FF2B5EF4-FFF2-40B4-BE49-F238E27FC236}">
                <a16:creationId xmlns:a16="http://schemas.microsoft.com/office/drawing/2014/main" id="{66154869-752F-6A4F-9019-871FC821B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25" y="3867822"/>
            <a:ext cx="7662928" cy="291130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96F057C5-6E2D-7C4C-B1C7-4E366A388E07}"/>
                  </a:ext>
                </a:extLst>
              </p:cNvPr>
              <p:cNvSpPr txBox="1"/>
              <p:nvPr/>
            </p:nvSpPr>
            <p:spPr>
              <a:xfrm>
                <a:off x="7353836" y="3979572"/>
                <a:ext cx="532390" cy="9777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70C0"/>
                    </a:solidFill>
                  </a:rPr>
                  <a:t>3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0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r>
                  <a:rPr lang="fr-FR" dirty="0">
                    <a:solidFill>
                      <a:schemeClr val="accent4"/>
                    </a:solidFill>
                  </a:rPr>
                  <a:t>2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</a:t>
                </a:r>
              </a:p>
              <a:p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96F057C5-6E2D-7C4C-B1C7-4E366A388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836" y="3979572"/>
                <a:ext cx="532390" cy="977768"/>
              </a:xfrm>
              <a:prstGeom prst="rect">
                <a:avLst/>
              </a:prstGeom>
              <a:blipFill>
                <a:blip r:embed="rId4"/>
                <a:stretch>
                  <a:fillRect l="-6977" r="-69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E08F799-BEEB-4642-941B-7FFDFEEDC70B}"/>
                  </a:ext>
                </a:extLst>
              </p:cNvPr>
              <p:cNvSpPr txBox="1"/>
              <p:nvPr/>
            </p:nvSpPr>
            <p:spPr>
              <a:xfrm>
                <a:off x="8563134" y="5323476"/>
                <a:ext cx="307917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Différence entre 3 et 4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fr-FR" sz="2000" dirty="0">
                  <a:solidFill>
                    <a:srgbClr val="0070C0"/>
                  </a:solidFill>
                </a:endParaRPr>
              </a:p>
              <a:p>
                <a:r>
                  <a:rPr lang="fr-FR" sz="2000" dirty="0"/>
                  <a:t>négligeable</a:t>
                </a:r>
              </a:p>
            </p:txBody>
          </p:sp>
        </mc:Choice>
        <mc:Fallback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E08F799-BEEB-4642-941B-7FFDFEEDC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134" y="5323476"/>
                <a:ext cx="3079176" cy="769441"/>
              </a:xfrm>
              <a:prstGeom prst="rect">
                <a:avLst/>
              </a:prstGeom>
              <a:blipFill>
                <a:blip r:embed="rId5"/>
                <a:stretch>
                  <a:fillRect l="-1639"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TextBox 163">
            <a:extLst>
              <a:ext uri="{FF2B5EF4-FFF2-40B4-BE49-F238E27FC236}">
                <a16:creationId xmlns:a16="http://schemas.microsoft.com/office/drawing/2014/main" id="{E4405699-FE1A-9B49-A9C6-CC7B55DE4A82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617C03BD-B165-4F42-B27D-34EA29896867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320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pPr/>
                <a:endParaRPr lang="fr-FR" sz="20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blipFill>
                <a:blip r:embed="rId2"/>
                <a:stretch>
                  <a:fillRect l="-819" t="-28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D0614E-8F2A-DF4C-BA43-73FD6126B9D3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58A19BA-AE89-FB4D-B1F6-082D332D427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5533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densité à grande échelle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blipFill>
                <a:blip r:embed="rId2"/>
                <a:stretch>
                  <a:fillRect l="-819" t="-2878" b="-57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B7969663-4219-354C-AA83-C1D0ECEE91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4699160" y="4062714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51AECF-D746-5649-8D55-8D8228B19F55}"/>
                  </a:ext>
                </a:extLst>
              </p:cNvPr>
              <p:cNvSpPr txBox="1"/>
              <p:nvPr/>
            </p:nvSpPr>
            <p:spPr>
              <a:xfrm>
                <a:off x="3562702" y="3662604"/>
                <a:ext cx="35348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correspond à la boîte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51AECF-D746-5649-8D55-8D8228B19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702" y="3662604"/>
                <a:ext cx="3534878" cy="400110"/>
              </a:xfrm>
              <a:prstGeom prst="rect">
                <a:avLst/>
              </a:prstGeom>
              <a:blipFill>
                <a:blip r:embed="rId4"/>
                <a:stretch>
                  <a:fillRect l="-1792" t="-9375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B472F44-049A-CD4E-AEB4-F243FF4B9F89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46DA9F-D077-9F4C-87B1-7997FC89787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23668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3299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densité à petite échelle</a:t>
                </a:r>
              </a:p>
              <a:p>
                <a:pPr/>
                <a:endParaRPr lang="fr-FR" sz="2000" dirty="0"/>
              </a:p>
              <a:p>
                <a:pPr/>
                <a:r>
                  <a:rPr lang="fr-FR" sz="2000" dirty="0"/>
                  <a:t>Lissage gaussien </a:t>
                </a:r>
              </a:p>
              <a:p>
                <a:pPr/>
                <a:r>
                  <a:rPr lang="fr-FR" sz="2000" dirty="0">
                    <a:sym typeface="Wingdings" pitchFamily="2" charset="2"/>
                  </a:rPr>
                  <a:t> manque de puissance à petite échelle</a:t>
                </a:r>
              </a:p>
              <a:p>
                <a:pPr/>
                <a:endParaRPr lang="fr-FR" sz="20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3299686"/>
              </a:xfrm>
              <a:prstGeom prst="rect">
                <a:avLst/>
              </a:prstGeom>
              <a:blipFill>
                <a:blip r:embed="rId2"/>
                <a:stretch>
                  <a:fillRect l="-819" t="-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13432-EC3F-964F-A977-29E74388DA84}"/>
                  </a:ext>
                </a:extLst>
              </p:cNvPr>
              <p:cNvSpPr txBox="1"/>
              <p:nvPr/>
            </p:nvSpPr>
            <p:spPr>
              <a:xfrm>
                <a:off x="1414837" y="4781820"/>
                <a:ext cx="4681163" cy="1328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Ajout d’1 GRF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indépendant sur chaque ligne de visée qui suit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pas de corrélation 3D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correct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13432-EC3F-964F-A977-29E74388D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837" y="4781820"/>
                <a:ext cx="4681163" cy="1328954"/>
              </a:xfrm>
              <a:prstGeom prst="rect">
                <a:avLst/>
              </a:prstGeom>
              <a:blipFill>
                <a:blip r:embed="rId3"/>
                <a:stretch>
                  <a:fillRect l="-1081" t="-2857" b="-76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49D98A3-C962-ED48-A990-92E5A0773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951" y="2755606"/>
            <a:ext cx="5393791" cy="40524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FAFD9D-DFFA-F64A-B4FC-81CDDFAAE987}"/>
              </a:ext>
            </a:extLst>
          </p:cNvPr>
          <p:cNvSpPr txBox="1"/>
          <p:nvPr/>
        </p:nvSpPr>
        <p:spPr>
          <a:xfrm>
            <a:off x="9206861" y="2949261"/>
            <a:ext cx="23022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rgbClr val="0070C0"/>
                </a:solidFill>
              </a:rPr>
              <a:t>P(k) matière (</a:t>
            </a:r>
            <a:r>
              <a:rPr lang="fr-FR" dirty="0" err="1">
                <a:solidFill>
                  <a:srgbClr val="0070C0"/>
                </a:solidFill>
              </a:rPr>
              <a:t>Camb</a:t>
            </a:r>
            <a:r>
              <a:rPr lang="fr-FR" dirty="0">
                <a:solidFill>
                  <a:srgbClr val="0070C0"/>
                </a:solidFill>
              </a:rPr>
              <a:t>)</a:t>
            </a:r>
          </a:p>
          <a:p>
            <a:pPr algn="r"/>
            <a:r>
              <a:rPr lang="fr-FR" dirty="0">
                <a:solidFill>
                  <a:schemeClr val="accent4"/>
                </a:solidFill>
              </a:rPr>
              <a:t>P(k) avec lissage gaussien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1BBF2F-F9D2-C044-82D5-E0D11B314B78}"/>
              </a:ext>
            </a:extLst>
          </p:cNvPr>
          <p:cNvSpPr txBox="1"/>
          <p:nvPr/>
        </p:nvSpPr>
        <p:spPr>
          <a:xfrm>
            <a:off x="7624293" y="1300766"/>
            <a:ext cx="4340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: ajouter l’effet de la taille des </a:t>
            </a:r>
            <a:r>
              <a:rPr lang="fr-FR" dirty="0" err="1"/>
              <a:t>voxels</a:t>
            </a:r>
            <a:endParaRPr lang="fr-FR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A69EAE-928E-184A-8332-8CC28B9F1C31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2756A1FF-F3E2-8844-BA2F-889409AD69F0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0656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39217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: densité à petite échelle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gradient de vitesse le long de la ligne de visée</a:t>
                </a:r>
              </a:p>
              <a:p>
                <a:pPr/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produit les RSD (Kaiser)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/>
                <a:endParaRPr lang="fr-FR" sz="2000" dirty="0"/>
              </a:p>
              <a:p>
                <a:pPr/>
                <a:r>
                  <a:rPr lang="fr-FR" sz="2000" dirty="0"/>
                  <a:t>						Kaiser :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3921715"/>
              </a:xfrm>
              <a:prstGeom prst="rect">
                <a:avLst/>
              </a:prstGeom>
              <a:blipFill>
                <a:blip r:embed="rId2"/>
                <a:stretch>
                  <a:fillRect l="-819" t="-1294" b="-19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64D9C05-52CA-9842-B24C-1B655BC7F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0" y="4868749"/>
            <a:ext cx="3238500" cy="1092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10C3FA-97A7-BF4E-B262-2439B9F148CF}"/>
              </a:ext>
            </a:extLst>
          </p:cNvPr>
          <p:cNvSpPr txBox="1"/>
          <p:nvPr/>
        </p:nvSpPr>
        <p:spPr>
          <a:xfrm>
            <a:off x="8409904" y="4069724"/>
            <a:ext cx="3541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: les autres solutions pour ajouter </a:t>
            </a:r>
            <a:r>
              <a:rPr lang="fr-FR" dirty="0" err="1"/>
              <a:t>eta_par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0F881D-2C0D-5F45-9FC7-EAB5E4CB11E5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E7F9F65-A4F2-7B44-9AD0-5BF575BEE548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5392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2998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: densité à petite échelle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fr-FR" sz="2000" dirty="0"/>
                  <a:t> : gradient de vitesse le long de la ligne de visée</a:t>
                </a:r>
              </a:p>
              <a:p>
                <a:pPr/>
                <a:endParaRPr lang="fr-FR" sz="2000" dirty="0">
                  <a:sym typeface="Wingdings" pitchFamily="2" charset="2"/>
                </a:endParaRPr>
              </a:p>
              <a:p>
                <a:pPr/>
                <a:r>
                  <a:rPr lang="fr-FR" sz="2000" dirty="0"/>
                  <a:t>4 paramètres à ajuster :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000" dirty="0"/>
                  <a:t>		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2998385"/>
              </a:xfrm>
              <a:prstGeom prst="rect">
                <a:avLst/>
              </a:prstGeom>
              <a:blipFill>
                <a:blip r:embed="rId2"/>
                <a:stretch>
                  <a:fillRect l="-819" t="-1688" b="-25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F677CDB-C2AF-304A-9D00-35DF48600EE9}"/>
              </a:ext>
            </a:extLst>
          </p:cNvPr>
          <p:cNvCxnSpPr>
            <a:cxnSpLocks/>
          </p:cNvCxnSpPr>
          <p:nvPr/>
        </p:nvCxnSpPr>
        <p:spPr>
          <a:xfrm flipH="1">
            <a:off x="3366576" y="4457047"/>
            <a:ext cx="1275009" cy="114621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AB5115-4A46-4F42-9212-F8C9E8D16B51}"/>
              </a:ext>
            </a:extLst>
          </p:cNvPr>
          <p:cNvCxnSpPr>
            <a:cxnSpLocks/>
          </p:cNvCxnSpPr>
          <p:nvPr/>
        </p:nvCxnSpPr>
        <p:spPr>
          <a:xfrm flipH="1">
            <a:off x="3590710" y="4462530"/>
            <a:ext cx="1725768" cy="113525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E0A5F3-C49F-0146-878A-59A9C494B320}"/>
                  </a:ext>
                </a:extLst>
              </p:cNvPr>
              <p:cNvSpPr txBox="1"/>
              <p:nvPr/>
            </p:nvSpPr>
            <p:spPr>
              <a:xfrm>
                <a:off x="2371037" y="5655738"/>
                <a:ext cx="235821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dirty="0"/>
                  <a:t> et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E0A5F3-C49F-0146-878A-59A9C494B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037" y="5655738"/>
                <a:ext cx="2358210" cy="391261"/>
              </a:xfrm>
              <a:prstGeom prst="rect">
                <a:avLst/>
              </a:prstGeom>
              <a:blipFill>
                <a:blip r:embed="rId3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7BB034-5D19-8141-852B-A75D5A7DB771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096000" y="4491519"/>
            <a:ext cx="0" cy="116422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AD6134-2C8B-6740-8FD4-5300CC170679}"/>
                  </a:ext>
                </a:extLst>
              </p:cNvPr>
              <p:cNvSpPr txBox="1"/>
              <p:nvPr/>
            </p:nvSpPr>
            <p:spPr>
              <a:xfrm>
                <a:off x="5593426" y="5655739"/>
                <a:ext cx="1005147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𝐿𝑦𝑎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AD6134-2C8B-6740-8FD4-5300CC170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426" y="5655739"/>
                <a:ext cx="1005147" cy="391261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018489-5E77-BF4A-A0B5-93454087C827}"/>
              </a:ext>
            </a:extLst>
          </p:cNvPr>
          <p:cNvCxnSpPr>
            <a:cxnSpLocks/>
          </p:cNvCxnSpPr>
          <p:nvPr/>
        </p:nvCxnSpPr>
        <p:spPr>
          <a:xfrm>
            <a:off x="6875524" y="4491519"/>
            <a:ext cx="1295223" cy="111723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5BF3BD-376E-F74C-BA2E-61692DFBCC4F}"/>
                  </a:ext>
                </a:extLst>
              </p:cNvPr>
              <p:cNvSpPr txBox="1"/>
              <p:nvPr/>
            </p:nvSpPr>
            <p:spPr>
              <a:xfrm>
                <a:off x="7945664" y="5666702"/>
                <a:ext cx="926729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5BF3BD-376E-F74C-BA2E-61692DFBC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664" y="5666702"/>
                <a:ext cx="926729" cy="374270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75B23228-40EF-B340-B567-4A1D458A0FEF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6117BCB-5329-8A40-995F-10199D95E242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66008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4633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</a:t>
                </a:r>
                <a:r>
                  <a:rPr lang="fr-FR" sz="2400" dirty="0" err="1"/>
                  <a:t>HCDs</a:t>
                </a:r>
                <a:endParaRPr lang="fr-FR" sz="2400" dirty="0"/>
              </a:p>
              <a:p>
                <a:endParaRPr lang="fr-FR" sz="2000" dirty="0"/>
              </a:p>
              <a:p>
                <a:r>
                  <a:rPr lang="fr-FR" sz="2000" dirty="0"/>
                  <a:t>		placés où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fr-FR" sz="2000" dirty="0"/>
                  <a:t> 	;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: seuil choisi tel que </a:t>
                </a:r>
                <a:r>
                  <a:rPr lang="fr-FR" sz="2000" dirty="0" err="1"/>
                  <a:t>b</a:t>
                </a:r>
                <a:r>
                  <a:rPr lang="fr-FR" sz="2000" baseline="-25000" dirty="0" err="1"/>
                  <a:t>halo</a:t>
                </a:r>
                <a:r>
                  <a:rPr lang="fr-FR" sz="2000" dirty="0"/>
                  <a:t> = 2</a:t>
                </a:r>
              </a:p>
              <a:p>
                <a:r>
                  <a:rPr lang="fr-FR" sz="2000" dirty="0"/>
                  <a:t>		+ déplacés selon 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fr-FR" sz="2200" dirty="0"/>
              </a:p>
              <a:p>
                <a:endParaRPr lang="fr-FR" sz="2200" dirty="0"/>
              </a:p>
              <a:p>
                <a:endParaRPr lang="fr-FR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 err="1"/>
                  <a:t>Quickquasars</a:t>
                </a:r>
                <a:r>
                  <a:rPr lang="fr-FR" sz="2400" dirty="0"/>
                  <a:t> (</a:t>
                </a:r>
                <a:r>
                  <a:rPr lang="en-US" sz="2000" dirty="0" err="1"/>
                  <a:t>González-Morales</a:t>
                </a:r>
                <a:r>
                  <a:rPr lang="en-US" sz="2000" dirty="0"/>
                  <a:t> et al. in prep)</a:t>
                </a:r>
                <a:endParaRPr lang="en-US" sz="2800" dirty="0"/>
              </a:p>
              <a:p>
                <a:endParaRPr lang="fr-FR" sz="2000" dirty="0"/>
              </a:p>
              <a:p>
                <a:r>
                  <a:rPr lang="fr-FR" sz="2000" dirty="0"/>
                  <a:t>	Expansion des mocks, après la production</a:t>
                </a:r>
              </a:p>
              <a:p>
                <a:r>
                  <a:rPr lang="fr-FR" sz="2000" dirty="0"/>
                  <a:t>		ajoute :</a:t>
                </a:r>
              </a:p>
              <a:p>
                <a:r>
                  <a:rPr lang="fr-FR" sz="2000" dirty="0"/>
                  <a:t>			- le continuum</a:t>
                </a:r>
              </a:p>
              <a:p>
                <a:r>
                  <a:rPr lang="fr-FR" sz="2000" dirty="0"/>
                  <a:t>			- le bruit de mesure</a:t>
                </a:r>
              </a:p>
              <a:p>
                <a:r>
                  <a:rPr lang="fr-FR" sz="2000" dirty="0"/>
                  <a:t>			- les </a:t>
                </a:r>
                <a:r>
                  <a:rPr lang="fr-FR" sz="2000" dirty="0" err="1"/>
                  <a:t>HCDs</a:t>
                </a:r>
                <a:endParaRPr lang="fr-FR" sz="2000" dirty="0"/>
              </a:p>
              <a:p>
                <a:r>
                  <a:rPr lang="fr-FR" sz="2000" dirty="0"/>
                  <a:t>			- les métaux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4633063"/>
              </a:xfrm>
              <a:prstGeom prst="rect">
                <a:avLst/>
              </a:prstGeom>
              <a:blipFill>
                <a:blip r:embed="rId2"/>
                <a:stretch>
                  <a:fillRect l="-819" t="-1096" b="-137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D4350D2-B809-9343-A232-A2ACA38D1ED6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A37FF44-47E6-A34A-A1C0-9540E63FC36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12395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469061-81EC-2D48-A1B5-92F4747D8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020" y="149381"/>
            <a:ext cx="5104433" cy="6559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98A2CA-E96C-B64E-A2AD-6CE494AC3D9F}"/>
              </a:ext>
            </a:extLst>
          </p:cNvPr>
          <p:cNvSpPr txBox="1"/>
          <p:nvPr/>
        </p:nvSpPr>
        <p:spPr>
          <a:xfrm>
            <a:off x="5944660" y="7649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D384E7-496A-0A47-B439-0F0D97C9D60E}"/>
              </a:ext>
            </a:extLst>
          </p:cNvPr>
          <p:cNvSpPr txBox="1"/>
          <p:nvPr/>
        </p:nvSpPr>
        <p:spPr>
          <a:xfrm>
            <a:off x="5944660" y="23310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CACE9A-F0B3-B24F-B131-D50850A88615}"/>
              </a:ext>
            </a:extLst>
          </p:cNvPr>
          <p:cNvSpPr txBox="1"/>
          <p:nvPr/>
        </p:nvSpPr>
        <p:spPr>
          <a:xfrm>
            <a:off x="5942753" y="38971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A6C390-1E4C-C742-BE03-6B21285DB090}"/>
              </a:ext>
            </a:extLst>
          </p:cNvPr>
          <p:cNvSpPr txBox="1"/>
          <p:nvPr/>
        </p:nvSpPr>
        <p:spPr>
          <a:xfrm>
            <a:off x="5942753" y="5463251"/>
            <a:ext cx="306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  <a:p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E344B-49F8-A342-9B65-C1AD74A6A5AE}"/>
                  </a:ext>
                </a:extLst>
              </p:cNvPr>
              <p:cNvSpPr txBox="1"/>
              <p:nvPr/>
            </p:nvSpPr>
            <p:spPr>
              <a:xfrm>
                <a:off x="839958" y="2595762"/>
                <a:ext cx="2449004" cy="41128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1 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2 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0070C0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: 	</a:t>
                </a:r>
                <a:r>
                  <a:rPr lang="fr-FR" sz="2000" dirty="0">
                    <a:solidFill>
                      <a:srgbClr val="0070C0"/>
                    </a:solidFill>
                  </a:rPr>
                  <a:t>F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4 : </a:t>
                </a:r>
                <a:r>
                  <a:rPr lang="fr-FR" sz="2000" dirty="0">
                    <a:solidFill>
                      <a:srgbClr val="0070C0"/>
                    </a:solidFill>
                  </a:rPr>
                  <a:t>spectre (flux)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E344B-49F8-A342-9B65-C1AD74A6A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58" y="2595762"/>
                <a:ext cx="2449004" cy="4112857"/>
              </a:xfrm>
              <a:prstGeom prst="rect">
                <a:avLst/>
              </a:prstGeom>
              <a:blipFill>
                <a:blip r:embed="rId3"/>
                <a:stretch>
                  <a:fillRect l="-2577" t="-926" b="-185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580A2D7-89B4-B548-8728-B7DAE5BC6484}"/>
                  </a:ext>
                </a:extLst>
              </p:cNvPr>
              <p:cNvSpPr/>
              <p:nvPr/>
            </p:nvSpPr>
            <p:spPr>
              <a:xfrm>
                <a:off x="475820" y="1369179"/>
                <a:ext cx="5626284" cy="714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Cambria Math" panose="02040503050406030204" pitchFamily="18" charset="0"/>
                  </a:rPr>
                  <a:t>FGPA 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580A2D7-89B4-B548-8728-B7DAE5BC64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20" y="1369179"/>
                <a:ext cx="5626284" cy="714363"/>
              </a:xfrm>
              <a:prstGeom prst="rect">
                <a:avLst/>
              </a:prstGeom>
              <a:blipFill>
                <a:blip r:embed="rId4"/>
                <a:stretch>
                  <a:fillRect l="-901" t="-5357" b="-53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BA502DD-A58E-B847-ABE7-AD40F76F87F1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A102855-7EE1-A843-B1ED-300A24B53CF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3022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4992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Production des mocks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6" y="-167833"/>
            <a:ext cx="584486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0A2327-3832-2944-871E-096E12BB1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445" y="254643"/>
            <a:ext cx="5323894" cy="39953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78F780-48BD-684E-A695-20A75E41F64A}"/>
              </a:ext>
            </a:extLst>
          </p:cNvPr>
          <p:cNvSpPr txBox="1"/>
          <p:nvPr/>
        </p:nvSpPr>
        <p:spPr>
          <a:xfrm>
            <a:off x="746557" y="1555246"/>
            <a:ext cx="5844870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Relevé de DESI trop volumineux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fr-FR" sz="2000" dirty="0">
                <a:sym typeface="Wingdings" pitchFamily="2" charset="2"/>
              </a:rPr>
              <a:t>7 </a:t>
            </a:r>
            <a:r>
              <a:rPr lang="fr-FR" sz="2000" dirty="0" err="1">
                <a:sym typeface="Wingdings" pitchFamily="2" charset="2"/>
              </a:rPr>
              <a:t>chunks</a:t>
            </a:r>
            <a:endParaRPr lang="fr-FR" sz="2000" dirty="0"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à"/>
            </a:pPr>
            <a:endParaRPr lang="fr-FR" sz="2000" dirty="0">
              <a:sym typeface="Wingdings" pitchFamily="2" charset="2"/>
            </a:endParaRPr>
          </a:p>
          <a:p>
            <a:endParaRPr lang="fr-FR" sz="2000" dirty="0">
              <a:sym typeface="Wingdings" pitchFamily="2" charset="2"/>
            </a:endParaRPr>
          </a:p>
          <a:p>
            <a:r>
              <a:rPr lang="fr-FR" sz="2000" dirty="0">
                <a:sym typeface="Wingdings" pitchFamily="2" charset="2"/>
              </a:rPr>
              <a:t>Production en 2 temps :</a:t>
            </a:r>
          </a:p>
          <a:p>
            <a:r>
              <a:rPr lang="fr-FR" sz="2000" dirty="0">
                <a:sym typeface="Wingdings" pitchFamily="2" charset="2"/>
              </a:rPr>
              <a:t>	1) boîtes + lignes de visées  </a:t>
            </a:r>
            <a:r>
              <a:rPr lang="fr-FR" sz="2000" dirty="0">
                <a:solidFill>
                  <a:schemeClr val="accent4"/>
                </a:solidFill>
                <a:sym typeface="Wingdings" pitchFamily="2" charset="2"/>
              </a:rPr>
              <a:t>pré-production</a:t>
            </a:r>
          </a:p>
          <a:p>
            <a:r>
              <a:rPr lang="fr-FR" sz="2000" dirty="0">
                <a:sym typeface="Wingdings" pitchFamily="2" charset="2"/>
              </a:rPr>
              <a:t>	2) appliquer FGPA  </a:t>
            </a:r>
            <a:r>
              <a:rPr lang="fr-FR" sz="2000" dirty="0">
                <a:solidFill>
                  <a:schemeClr val="accent4"/>
                </a:solidFill>
                <a:sym typeface="Wingdings" pitchFamily="2" charset="2"/>
              </a:rPr>
              <a:t>post-production</a:t>
            </a:r>
          </a:p>
          <a:p>
            <a:endParaRPr lang="fr-FR" sz="2000" dirty="0">
              <a:sym typeface="Wingdings" pitchFamily="2" charset="2"/>
            </a:endParaRPr>
          </a:p>
          <a:p>
            <a:endParaRPr lang="fr-FR" sz="2000" dirty="0">
              <a:sym typeface="Wingdings" pitchFamily="2" charset="2"/>
            </a:endParaRPr>
          </a:p>
          <a:p>
            <a:r>
              <a:rPr lang="fr-FR" sz="2000" dirty="0">
                <a:sym typeface="Wingdings" pitchFamily="2" charset="2"/>
              </a:rPr>
              <a:t>Pré-production : CPU intensif</a:t>
            </a:r>
          </a:p>
          <a:p>
            <a:r>
              <a:rPr lang="fr-FR" sz="2000" dirty="0">
                <a:sym typeface="Wingdings" pitchFamily="2" charset="2"/>
              </a:rPr>
              <a:t>Post-production : très rapide</a:t>
            </a:r>
          </a:p>
          <a:p>
            <a:endParaRPr lang="fr-FR" sz="2000" dirty="0">
              <a:sym typeface="Wingdings" pitchFamily="2" charset="2"/>
            </a:endParaRPr>
          </a:p>
          <a:p>
            <a:endParaRPr lang="fr-FR" sz="2000" dirty="0">
              <a:sym typeface="Wingdings" pitchFamily="2" charset="2"/>
            </a:endParaRPr>
          </a:p>
          <a:p>
            <a:r>
              <a:rPr lang="fr-FR" sz="2000" dirty="0">
                <a:sym typeface="Wingdings" pitchFamily="2" charset="2"/>
              </a:rPr>
              <a:t>100 réalisations pré-produites</a:t>
            </a:r>
          </a:p>
          <a:p>
            <a:r>
              <a:rPr lang="fr-FR" sz="2000" dirty="0">
                <a:sym typeface="Wingdings" pitchFamily="2" charset="2"/>
              </a:rPr>
              <a:t>50 réalisations post-produites</a:t>
            </a:r>
          </a:p>
          <a:p>
            <a:endParaRPr lang="fr-FR" sz="2000" dirty="0">
              <a:sym typeface="Wingdings" pitchFamily="2" charset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508E0-A349-9548-BF57-309B47CF6E08}"/>
              </a:ext>
            </a:extLst>
          </p:cNvPr>
          <p:cNvSpPr txBox="1"/>
          <p:nvPr/>
        </p:nvSpPr>
        <p:spPr>
          <a:xfrm>
            <a:off x="616575" y="52932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054863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BC6A57EA-CC46-8840-B95C-D180DFE3934F}"/>
              </a:ext>
            </a:extLst>
          </p:cNvPr>
          <p:cNvSpPr txBox="1"/>
          <p:nvPr/>
        </p:nvSpPr>
        <p:spPr>
          <a:xfrm>
            <a:off x="1354238" y="17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583E9B-3759-D442-AD27-E15B91A9AE0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9312165" cy="2000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Mesurer l’échelle BAO : </a:t>
                </a:r>
              </a:p>
              <a:p>
                <a:r>
                  <a:rPr lang="fr-FR" sz="2000" dirty="0"/>
                  <a:t>Distribution de masse via des traceurs (galaxies) </a:t>
                </a:r>
                <a:r>
                  <a:rPr lang="fr-FR" sz="2000" dirty="0">
                    <a:sym typeface="Wingdings" pitchFamily="2" charset="2"/>
                  </a:rPr>
                  <a:t> 2 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sym typeface="Wingdings" pitchFamily="2" charset="2"/>
                  </a:rPr>
                  <a:t>rapports de distance </a:t>
                </a:r>
                <a:r>
                  <a:rPr lang="fr-FR" sz="2000" dirty="0">
                    <a:sym typeface="Wingdings" pitchFamily="2" charset="2"/>
                  </a:rPr>
                  <a:t>:</a:t>
                </a:r>
              </a:p>
              <a:p>
                <a:r>
                  <a:rPr lang="fr-FR" sz="2000" dirty="0"/>
                  <a:t>		-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fr-FR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fr-FR" sz="2000" dirty="0"/>
                  <a:t> (transverse)</a:t>
                </a:r>
              </a:p>
              <a:p>
                <a:r>
                  <a:rPr lang="fr-FR" sz="2000" dirty="0"/>
                  <a:t>		-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fr-FR" sz="2000" dirty="0"/>
                  <a:t> (radiale)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Analyse BAO : suppose une cosmologie « fiducielle »</a:t>
                </a:r>
                <a:r>
                  <a:rPr lang="fr-FR" sz="2000" dirty="0">
                    <a:sym typeface="Wingdings" pitchFamily="2" charset="2"/>
                  </a:rPr>
                  <a:t>  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mesure des déviations </a:t>
                </a:r>
                <a:r>
                  <a:rPr lang="fr-FR" sz="2000" dirty="0">
                    <a:sym typeface="Wingdings" pitchFamily="2" charset="2"/>
                  </a:rPr>
                  <a:t>:</a:t>
                </a:r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583E9B-3759-D442-AD27-E15B91A9A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9312165" cy="2000548"/>
              </a:xfrm>
              <a:prstGeom prst="rect">
                <a:avLst/>
              </a:prstGeom>
              <a:blipFill>
                <a:blip r:embed="rId2"/>
                <a:stretch>
                  <a:fillRect l="-954" t="-1887" b="-50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B087A19-FB5C-CC48-ABF0-F105212B9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637" y="0"/>
            <a:ext cx="5351363" cy="186471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3B0E07B-D4BB-7B46-8E4D-529114F2A738}"/>
              </a:ext>
            </a:extLst>
          </p:cNvPr>
          <p:cNvGrpSpPr/>
          <p:nvPr/>
        </p:nvGrpSpPr>
        <p:grpSpPr>
          <a:xfrm>
            <a:off x="7426014" y="3429000"/>
            <a:ext cx="4657955" cy="1073627"/>
            <a:chOff x="7449163" y="3556646"/>
            <a:chExt cx="4657955" cy="107362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7DDEB54-3A47-7748-BC66-3DF7A06B5E51}"/>
                    </a:ext>
                  </a:extLst>
                </p:cNvPr>
                <p:cNvSpPr txBox="1"/>
                <p:nvPr/>
              </p:nvSpPr>
              <p:spPr>
                <a:xfrm>
                  <a:off x="7449163" y="3556646"/>
                  <a:ext cx="4566315" cy="10736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2200" dirty="0">
                      <a:sym typeface="Wingdings" pitchFamily="2" charset="2"/>
                    </a:rPr>
                    <a:t>		-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∥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𝐻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𝑓𝑖𝑑𝑢𝑐𝑖𝑒𝑙𝑙𝑒</m:t>
                              </m:r>
                            </m:sub>
                          </m:sSub>
                        </m:den>
                      </m:f>
                    </m:oMath>
                  </a14:m>
                  <a:endParaRPr lang="fr-FR" sz="2200" dirty="0">
                    <a:sym typeface="Wingdings" pitchFamily="2" charset="2"/>
                  </a:endParaRPr>
                </a:p>
                <a:p>
                  <a:r>
                    <a:rPr lang="fr-FR" sz="2200" dirty="0"/>
                    <a:t>		-</a:t>
                  </a:r>
                  <a:r>
                    <a:rPr lang="en-US" sz="2200" dirty="0">
                      <a:ea typeface="Cambria Math" panose="02040503050406030204" pitchFamily="18" charset="0"/>
                      <a:sym typeface="Wingdings" pitchFamily="2" charset="2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⊥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𝑀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𝑀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𝑓𝑖𝑑𝑢𝑐𝑖𝑒𝑙𝑙𝑒</m:t>
                              </m:r>
                            </m:sub>
                          </m:sSub>
                        </m:den>
                      </m:f>
                    </m:oMath>
                  </a14:m>
                  <a:endParaRPr lang="fr-FR" sz="2200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7DDEB54-3A47-7748-BC66-3DF7A06B5E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9163" y="3556646"/>
                  <a:ext cx="4566315" cy="1073627"/>
                </a:xfrm>
                <a:prstGeom prst="rect">
                  <a:avLst/>
                </a:prstGeom>
                <a:blipFill>
                  <a:blip r:embed="rId4"/>
                  <a:stretch>
                    <a:fillRect t="-58140" b="-895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AA78FB5-5123-494E-AE28-AF358EBEC9E6}"/>
                </a:ext>
              </a:extLst>
            </p:cNvPr>
            <p:cNvSpPr/>
            <p:nvPr/>
          </p:nvSpPr>
          <p:spPr>
            <a:xfrm>
              <a:off x="8264323" y="3556646"/>
              <a:ext cx="3842795" cy="1073627"/>
            </a:xfrm>
            <a:prstGeom prst="roundRect">
              <a:avLst>
                <a:gd name="adj" fmla="val 34995"/>
              </a:avLst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C8FDD6-A7C9-3941-ABCC-BC15DE379D2F}"/>
              </a:ext>
            </a:extLst>
          </p:cNvPr>
          <p:cNvGrpSpPr/>
          <p:nvPr/>
        </p:nvGrpSpPr>
        <p:grpSpPr>
          <a:xfrm>
            <a:off x="467119" y="3637669"/>
            <a:ext cx="7554137" cy="3107057"/>
            <a:chOff x="0" y="1562253"/>
            <a:chExt cx="12192000" cy="425478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04C478D-56DD-2549-BF82-1D9D52891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1562253"/>
              <a:ext cx="12192000" cy="373349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834CAA0-16FC-1748-BF1F-194F0CA16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5217230"/>
              <a:ext cx="12192000" cy="59980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01F630A-94A0-044E-9EC4-2438EDA70DAF}"/>
              </a:ext>
            </a:extLst>
          </p:cNvPr>
          <p:cNvSpPr txBox="1"/>
          <p:nvPr/>
        </p:nvSpPr>
        <p:spPr>
          <a:xfrm>
            <a:off x="8021256" y="5998211"/>
            <a:ext cx="2375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eBOSS</a:t>
            </a:r>
            <a:r>
              <a:rPr lang="fr-FR" sz="1400" dirty="0"/>
              <a:t> Collaboration (2020)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B04F7A-7335-1048-A866-5C2E7078378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55740BF-7DE8-0F4E-9413-9C4C51CC14B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927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6072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Ajustement des paramètres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508E0-A349-9548-BF57-309B47CF6E08}"/>
              </a:ext>
            </a:extLst>
          </p:cNvPr>
          <p:cNvSpPr txBox="1"/>
          <p:nvPr/>
        </p:nvSpPr>
        <p:spPr>
          <a:xfrm>
            <a:off x="616575" y="52932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	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/>
              <p:nvPr/>
            </p:nvSpPr>
            <p:spPr>
              <a:xfrm>
                <a:off x="616575" y="1349157"/>
                <a:ext cx="5626284" cy="4065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75" y="1349157"/>
                <a:ext cx="5626284" cy="406586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/>
              <p:nvPr/>
            </p:nvSpPr>
            <p:spPr>
              <a:xfrm>
                <a:off x="1404573" y="1928177"/>
                <a:ext cx="97555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4 paramètres à ajuster :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573" y="1928177"/>
                <a:ext cx="9755598" cy="707886"/>
              </a:xfrm>
              <a:prstGeom prst="rect">
                <a:avLst/>
              </a:prstGeom>
              <a:blipFill>
                <a:blip r:embed="rId3"/>
                <a:stretch>
                  <a:fillRect l="-650" t="-35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/>
              <p:nvPr/>
            </p:nvSpPr>
            <p:spPr>
              <a:xfrm>
                <a:off x="616575" y="2778298"/>
                <a:ext cx="9087359" cy="38395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Procédure itérative :</a:t>
                </a:r>
              </a:p>
              <a:p>
                <a:r>
                  <a:rPr lang="fr-FR" sz="2000" dirty="0"/>
                  <a:t>	- choisir un jeu de paramètre</a:t>
                </a:r>
              </a:p>
              <a:p>
                <a:r>
                  <a:rPr lang="fr-FR" sz="2000" dirty="0"/>
                  <a:t>	- calculer la prédiction pour ces paramètres</a:t>
                </a:r>
              </a:p>
              <a:p>
                <a:r>
                  <a:rPr lang="fr-FR" sz="2000" dirty="0"/>
                  <a:t>	- ajuster la prédiction</a:t>
                </a:r>
              </a:p>
              <a:p>
                <a:r>
                  <a:rPr lang="fr-FR" sz="2000" dirty="0"/>
                  <a:t>	- comparer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aux données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Procédure effectuée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=1.8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2.2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2.6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3.0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3.6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Initialisation :</a:t>
                </a:r>
              </a:p>
              <a:p>
                <a:r>
                  <a:rPr lang="fr-FR" sz="2000" dirty="0"/>
                  <a:t>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fr-FR" sz="2000" dirty="0"/>
              </a:p>
              <a:p>
                <a:r>
                  <a:rPr lang="fr-FR" sz="2000" dirty="0"/>
                  <a:t>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déduits de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75" y="2778298"/>
                <a:ext cx="9087359" cy="3839513"/>
              </a:xfrm>
              <a:prstGeom prst="rect">
                <a:avLst/>
              </a:prstGeom>
              <a:blipFill>
                <a:blip r:embed="rId4"/>
                <a:stretch>
                  <a:fillRect l="-559" t="-660" b="-198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64999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7F7E4E-D7C1-FD44-9C1C-7A9E8C88AB41}"/>
                  </a:ext>
                </a:extLst>
              </p:cNvPr>
              <p:cNvSpPr txBox="1"/>
              <p:nvPr/>
            </p:nvSpPr>
            <p:spPr>
              <a:xfrm>
                <a:off x="590817" y="1944668"/>
                <a:ext cx="358425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: procédure itérative</a:t>
                </a:r>
                <a:endParaRPr lang="fr-FR" sz="2000" i="1" dirty="0"/>
              </a:p>
              <a:p>
                <a:endParaRPr lang="fr-FR" sz="2000" i="1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7F7E4E-D7C1-FD44-9C1C-7A9E8C88A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17" y="1944668"/>
                <a:ext cx="3584251" cy="1015663"/>
              </a:xfrm>
              <a:prstGeom prst="rect">
                <a:avLst/>
              </a:prstGeom>
              <a:blipFill>
                <a:blip r:embed="rId2"/>
                <a:stretch>
                  <a:fillRect l="-1413" t="-2469" r="-7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436E76B7-B378-D341-95AC-516441DD8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980" y="2605815"/>
            <a:ext cx="3416300" cy="8318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DF55E2-B91F-AF44-9CB1-1036C5CE37DC}"/>
                  </a:ext>
                </a:extLst>
              </p:cNvPr>
              <p:cNvSpPr txBox="1"/>
              <p:nvPr/>
            </p:nvSpPr>
            <p:spPr>
              <a:xfrm>
                <a:off x="590817" y="3863067"/>
                <a:ext cx="8278677" cy="25787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10 itérations suffisantes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déterminés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 calcul + ajustement de la prédiction</a:t>
                </a:r>
              </a:p>
              <a:p>
                <a:endParaRPr lang="fr-FR" sz="2000" dirty="0">
                  <a:sym typeface="Wingdings" pitchFamily="2" charset="2"/>
                </a:endParaRPr>
              </a:p>
              <a:p>
                <a:r>
                  <a:rPr lang="en-US" sz="2000" dirty="0">
                    <a:ea typeface="Cambria Math" panose="02040503050406030204" pitchFamily="18" charset="0"/>
                  </a:rPr>
                  <a:t>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pas compatibles avec les données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 modifier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+ calculer et ajuster la prédiction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DF55E2-B91F-AF44-9CB1-1036C5CE3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17" y="3863067"/>
                <a:ext cx="8278677" cy="2578719"/>
              </a:xfrm>
              <a:prstGeom prst="rect">
                <a:avLst/>
              </a:prstGeom>
              <a:blipFill>
                <a:blip r:embed="rId4"/>
                <a:stretch>
                  <a:fillRect l="-767" t="-980" b="-34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0800859F-456A-3449-8709-CBDFC720C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1746" y="1109024"/>
            <a:ext cx="5853426" cy="44481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D92FFB8-ABE0-EE47-BBB6-DDEAC9489873}"/>
              </a:ext>
            </a:extLst>
          </p:cNvPr>
          <p:cNvSpPr txBox="1"/>
          <p:nvPr/>
        </p:nvSpPr>
        <p:spPr>
          <a:xfrm>
            <a:off x="335666" y="254643"/>
            <a:ext cx="6072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Ajustement des paramètres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C11F5C2-E05A-A640-94AF-6A0F2B1BF5C2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7872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2818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281843"/>
              </a:xfrm>
              <a:prstGeom prst="rect">
                <a:avLst/>
              </a:prstGeom>
              <a:blipFill>
                <a:blip r:embed="rId3"/>
                <a:stretch>
                  <a:fillRect l="-1375" t="-16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7878AA8C-78F2-874B-B09A-294FF9997882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9BF7565F-165C-4544-B23B-55BA7809F078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689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86340A-9DE8-684A-AAA0-64E8BC480E67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</a:t>
                </a: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86340A-9DE8-684A-AAA0-64E8BC480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72F0B826-6FD0-A144-BEA1-F0FC642F9BFA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FD9A78A-7ACE-CD49-A3A9-E372DC6AA02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9148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708FDA-37CA-1F4B-B981-0186DCC14168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2209325-A1AD-4A45-815C-8892EF0E9220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2209325-A1AD-4A45-815C-8892EF0E9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9B12986E-9846-2F48-AC16-BA79929792F2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8772A4DE-30AF-2C40-B46B-C1A6251947C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6955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8978F0D-A5B5-AE48-B2C4-E47F2D68826C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2B624C-C437-1442-8ED6-DFF0E72A31D5}"/>
              </a:ext>
            </a:extLst>
          </p:cNvPr>
          <p:cNvSpPr txBox="1"/>
          <p:nvPr/>
        </p:nvSpPr>
        <p:spPr>
          <a:xfrm>
            <a:off x="4968129" y="596331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7913154-1E38-D742-A90D-974A78A96E9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7913154-1E38-D742-A90D-974A78A96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3232ADB6-A9A1-A748-AA34-38B5569D268C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4839E858-FDE2-7843-B78B-B78F41CD6B4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1201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4092BB3-9805-684E-8AFC-24CAA2110B88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7F0720-5889-F84A-B3FC-65A114C2CFE2}"/>
              </a:ext>
            </a:extLst>
          </p:cNvPr>
          <p:cNvSpPr txBox="1"/>
          <p:nvPr/>
        </p:nvSpPr>
        <p:spPr>
          <a:xfrm>
            <a:off x="5327123" y="55633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512674-C7A7-DE4C-8028-66190E9B9B6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512674-C7A7-DE4C-8028-66190E9B9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2943F115-E934-9549-AAD9-2A5C4F44AA47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141A17CE-1EF7-A54B-BBA5-2B04B152881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170802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11569</TotalTime>
  <Words>2317</Words>
  <Application>Microsoft Macintosh PowerPoint</Application>
  <PresentationFormat>Widescreen</PresentationFormat>
  <Paragraphs>525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Cambria Math</vt:lpstr>
      <vt:lpstr>Lucida Console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135</cp:revision>
  <cp:lastPrinted>2020-08-28T09:40:02Z</cp:lastPrinted>
  <dcterms:created xsi:type="dcterms:W3CDTF">2020-08-26T13:11:42Z</dcterms:created>
  <dcterms:modified xsi:type="dcterms:W3CDTF">2020-09-03T14:03:54Z</dcterms:modified>
</cp:coreProperties>
</file>